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66" d="100"/>
          <a:sy n="66" d="100"/>
        </p:scale>
        <p:origin x="72"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3/6/22 </a:t>
            </a:r>
          </a:p>
          <a:p>
            <a:pPr marL="0" lvl="0" indent="0" algn="l" rtl="0">
              <a:spcBef>
                <a:spcPts val="0"/>
              </a:spcBef>
              <a:spcAft>
                <a:spcPts val="0"/>
              </a:spcAft>
              <a:buClr>
                <a:schemeClr val="dk1"/>
              </a:buClr>
              <a:buSzPts val="1200"/>
              <a:buFont typeface="Calibri"/>
              <a:buNone/>
            </a:pPr>
            <a:r>
              <a:rPr lang="en-US"/>
              <a:t>2020/2023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3/6/22 </a:t>
            </a:r>
          </a:p>
          <a:p>
            <a:pPr marL="0" lvl="0" indent="0" algn="l" rtl="0">
              <a:spcBef>
                <a:spcPts val="0"/>
              </a:spcBef>
              <a:spcAft>
                <a:spcPts val="0"/>
              </a:spcAft>
              <a:buClr>
                <a:schemeClr val="dk1"/>
              </a:buClr>
              <a:buSzPts val="1200"/>
              <a:buFont typeface="Calibri"/>
              <a:buNone/>
            </a:pPr>
            <a:r>
              <a:rPr lang="en-US" dirty="0"/>
              <a:t>2020/2023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3/6/22 </a:t>
            </a:r>
          </a:p>
          <a:p>
            <a:pPr marL="0" lvl="0" indent="0" algn="l" rtl="0">
              <a:spcBef>
                <a:spcPts val="0"/>
              </a:spcBef>
              <a:spcAft>
                <a:spcPts val="0"/>
              </a:spcAft>
              <a:buClr>
                <a:schemeClr val="dk1"/>
              </a:buClr>
              <a:buSzPts val="1200"/>
              <a:buFont typeface="Calibri"/>
              <a:buNone/>
            </a:pPr>
            <a:r>
              <a:rPr lang="en-US" dirty="0"/>
              <a:t>2020/2023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B32EEA79-0042-4C56-98D9-2074778C8B3F}"/>
              </a:ext>
            </a:extLst>
          </p:cNvPr>
          <p:cNvGraphicFramePr/>
          <p:nvPr>
            <p:extLst>
              <p:ext uri="{D42A27DB-BD31-4B8C-83A1-F6EECF244321}">
                <p14:modId xmlns:p14="http://schemas.microsoft.com/office/powerpoint/2010/main" val="1994329846"/>
              </p:ext>
            </p:extLst>
          </p:nvPr>
        </p:nvGraphicFramePr>
        <p:xfrm>
          <a:off x="324724" y="1879263"/>
          <a:ext cx="5147162" cy="3657600"/>
        </p:xfrm>
        <a:graphic>
          <a:graphicData uri="http://schemas.openxmlformats.org/drawingml/2006/table">
            <a:tbl>
              <a:tblPr>
                <a:noFill/>
              </a:tblPr>
              <a:tblGrid>
                <a:gridCol w="3312884">
                  <a:extLst>
                    <a:ext uri="{9D8B030D-6E8A-4147-A177-3AD203B41FA5}">
                      <a16:colId xmlns:a16="http://schemas.microsoft.com/office/drawing/2014/main" val="20000"/>
                    </a:ext>
                  </a:extLst>
                </a:gridCol>
                <a:gridCol w="1834278">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Elizabeth Forward School District (22-23)</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$43,446 -$44,846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Shaler School 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(20-21)</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$47,724 -$49,682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Baldwin-Whitehall School District (22-23)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$48,320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38980926"/>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D1DC7E23-331A-47D4-A41E-E8F7E91AE67C}"/>
              </a:ext>
            </a:extLst>
          </p:cNvPr>
          <p:cNvGraphicFramePr/>
          <p:nvPr>
            <p:extLst>
              <p:ext uri="{D42A27DB-BD31-4B8C-83A1-F6EECF244321}">
                <p14:modId xmlns:p14="http://schemas.microsoft.com/office/powerpoint/2010/main" val="3184492409"/>
              </p:ext>
            </p:extLst>
          </p:nvPr>
        </p:nvGraphicFramePr>
        <p:xfrm>
          <a:off x="324723" y="1884848"/>
          <a:ext cx="6555047" cy="3657600"/>
        </p:xfrm>
        <a:graphic>
          <a:graphicData uri="http://schemas.openxmlformats.org/drawingml/2006/table">
            <a:tbl>
              <a:tblPr>
                <a:noFill/>
              </a:tblPr>
              <a:tblGrid>
                <a:gridCol w="3110549">
                  <a:extLst>
                    <a:ext uri="{9D8B030D-6E8A-4147-A177-3AD203B41FA5}">
                      <a16:colId xmlns:a16="http://schemas.microsoft.com/office/drawing/2014/main" val="20000"/>
                    </a:ext>
                  </a:extLst>
                </a:gridCol>
                <a:gridCol w="1722249">
                  <a:extLst>
                    <a:ext uri="{9D8B030D-6E8A-4147-A177-3AD203B41FA5}">
                      <a16:colId xmlns:a16="http://schemas.microsoft.com/office/drawing/2014/main" val="20001"/>
                    </a:ext>
                  </a:extLst>
                </a:gridCol>
                <a:gridCol w="1722249">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Elizabeth Forward School District (22-23)</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$43,446 -$44,846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$46,586 - $50,346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Shaler School 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(20-21)</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$47,724 -$49,682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$53,482 - $54,582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Baldwin-Whitehall School District (22-23)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$48,320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$50,820 - $51,320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38980926"/>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55497865"/>
              </p:ext>
            </p:extLst>
          </p:nvPr>
        </p:nvGraphicFramePr>
        <p:xfrm>
          <a:off x="324724" y="2032030"/>
          <a:ext cx="8494552" cy="3657600"/>
        </p:xfrm>
        <a:graphic>
          <a:graphicData uri="http://schemas.openxmlformats.org/drawingml/2006/table">
            <a:tbl>
              <a:tblPr>
                <a:noFill/>
              </a:tblPr>
              <a:tblGrid>
                <a:gridCol w="2882933">
                  <a:extLst>
                    <a:ext uri="{9D8B030D-6E8A-4147-A177-3AD203B41FA5}">
                      <a16:colId xmlns:a16="http://schemas.microsoft.com/office/drawing/2014/main" val="20000"/>
                    </a:ext>
                  </a:extLst>
                </a:gridCol>
                <a:gridCol w="1306286">
                  <a:extLst>
                    <a:ext uri="{9D8B030D-6E8A-4147-A177-3AD203B41FA5}">
                      <a16:colId xmlns:a16="http://schemas.microsoft.com/office/drawing/2014/main" val="20001"/>
                    </a:ext>
                  </a:extLst>
                </a:gridCol>
                <a:gridCol w="1379253">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Elizabeth Forward School District (22-23)</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$43,446 -$44,846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$46,586 - $50,346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$48,486 - $52,346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$70,976 -$73,976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Shaler School District</a:t>
                      </a:r>
                    </a:p>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(20-21)</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$47,724 -$49,682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$53,482 - $54,582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$55,392 - $57,132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$81,811 - $85,311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Baldwin-Whitehall School District (22-23)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$48,320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$50,820 - $51,320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$53,820 –</a:t>
                      </a:r>
                    </a:p>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$54,820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$68,000 - $72,900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38980926"/>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937197" y="5858316"/>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12</TotalTime>
  <Words>732</Words>
  <Application>Microsoft Office PowerPoint</Application>
  <PresentationFormat>On-screen Show (4:3)</PresentationFormat>
  <Paragraphs>79</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cp:revision>
  <dcterms:created xsi:type="dcterms:W3CDTF">2022-03-07T04:48:51Z</dcterms:created>
  <dcterms:modified xsi:type="dcterms:W3CDTF">2022-03-07T05:00:58Z</dcterms:modified>
</cp:coreProperties>
</file>