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547"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0270" autoAdjust="0"/>
  </p:normalViewPr>
  <p:slideViewPr>
    <p:cSldViewPr snapToGrid="0">
      <p:cViewPr varScale="1">
        <p:scale>
          <a:sx n="109" d="100"/>
          <a:sy n="109" d="100"/>
        </p:scale>
        <p:origin x="31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12/5/22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12/5/22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12/5/22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12/5/22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Clr>
                <a:schemeClr val="dk1"/>
              </a:buClr>
              <a:buSzPts val="1200"/>
              <a:buFont typeface="Calibri"/>
              <a:buNone/>
            </a:pPr>
            <a:r>
              <a:rPr lang="en-US"/>
              <a:t>Updated 11/5/22 </a:t>
            </a:r>
            <a:r>
              <a:rPr lang="en-US" dirty="0"/>
              <a:t>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“If you would like to help lots of teachers, and therefore hundreds of students per year, by supporting the building and all the teachers’ work in the building, consider becoming an administrator or direct a STEM innovation center.</a:t>
            </a:r>
            <a:endParaRPr lang="en-US" b="1" dirty="0"/>
          </a:p>
          <a:p>
            <a:pPr marL="0" lvl="0" indent="0" algn="l" rtl="0">
              <a:spcBef>
                <a:spcPts val="0"/>
              </a:spcBef>
              <a:spcAft>
                <a:spcPts val="0"/>
              </a:spcAft>
              <a:buClr>
                <a:schemeClr val="dk1"/>
              </a:buClr>
              <a:buSzPts val="1200"/>
              <a:buFont typeface="Calibri"/>
              <a:buNone/>
            </a:pPr>
            <a:r>
              <a:rPr lang="en-US" b="0" dirty="0"/>
              <a:t>After several years of teaching experience, you can move into administration if you like. </a:t>
            </a:r>
          </a:p>
          <a:p>
            <a:pPr marL="0" lvl="0" indent="0" algn="l" rtl="0">
              <a:spcBef>
                <a:spcPts val="0"/>
              </a:spcBef>
              <a:spcAft>
                <a:spcPts val="0"/>
              </a:spcAft>
              <a:buClr>
                <a:schemeClr val="dk1"/>
              </a:buClr>
              <a:buSzPts val="1200"/>
              <a:buFont typeface="Calibri"/>
              <a:buNone/>
            </a:pPr>
            <a:r>
              <a:rPr lang="en-US" b="0" dirty="0"/>
              <a:t>These contracts are a bit longer: 225 Days is 45 / 52 weeks per year. Plus, you still have leave (annual, sick, bereavement, etc..) during the 45 weeks.“</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1" dirty="0"/>
              <a:t>Side point</a:t>
            </a:r>
            <a:r>
              <a:rPr lang="en-US" b="0" dirty="0"/>
              <a:t>: It’s good to have people with a range of backgrounds in administration and it’s less common to have STEM since there are fewer STEM teachers, they are in high demand, and those that are there often don’t have a formal STEM background.</a:t>
            </a:r>
          </a:p>
          <a:p>
            <a:endParaRPr lang="en-US" dirty="0"/>
          </a:p>
        </p:txBody>
      </p:sp>
      <p:sp>
        <p:nvSpPr>
          <p:cNvPr id="4" name="Slide Number Placeholder 3"/>
          <p:cNvSpPr>
            <a:spLocks noGrp="1"/>
          </p:cNvSpPr>
          <p:nvPr>
            <p:ph type="sldNum" sz="quarter" idx="5"/>
          </p:nvPr>
        </p:nvSpPr>
        <p:spPr/>
        <p:txBody>
          <a:bodyPr/>
          <a:lstStyle/>
          <a:p>
            <a:fld id="{B47E0338-313F-4126-A8A4-C23C84E22391}" type="slidenum">
              <a:rPr lang="en-US" smtClean="0"/>
              <a:t>5</a:t>
            </a:fld>
            <a:endParaRPr lang="en-US"/>
          </a:p>
        </p:txBody>
      </p:sp>
    </p:spTree>
    <p:extLst>
      <p:ext uri="{BB962C8B-B14F-4D97-AF65-F5344CB8AC3E}">
        <p14:creationId xmlns:p14="http://schemas.microsoft.com/office/powerpoint/2010/main" val="17586693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12/5/22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12/5/22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12/5/22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12/5/22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12/5/22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12/5/22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12/5/22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12/5/22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12/5/22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810AC5FD-EEA6-83AD-C955-406942350238}"/>
              </a:ext>
            </a:extLst>
          </p:cNvPr>
          <p:cNvGraphicFramePr/>
          <p:nvPr>
            <p:extLst>
              <p:ext uri="{D42A27DB-BD31-4B8C-83A1-F6EECF244321}">
                <p14:modId xmlns:p14="http://schemas.microsoft.com/office/powerpoint/2010/main" val="135827933"/>
              </p:ext>
            </p:extLst>
          </p:nvPr>
        </p:nvGraphicFramePr>
        <p:xfrm>
          <a:off x="363415" y="2105213"/>
          <a:ext cx="408124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Portland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$50,020 -$67,353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Gresham-Barlow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$40,980 - $52,680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Reynolds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$47,504 -$58,509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4A5D23C1-A569-4489-FEF7-96BBF9B9CAE0}"/>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$50,000 = $33.60/hr.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C0091728-D386-F65D-4F10-609442D6457D}"/>
              </a:ext>
            </a:extLst>
          </p:cNvPr>
          <p:cNvGraphicFramePr/>
          <p:nvPr>
            <p:extLst>
              <p:ext uri="{D42A27DB-BD31-4B8C-83A1-F6EECF244321}">
                <p14:modId xmlns:p14="http://schemas.microsoft.com/office/powerpoint/2010/main" val="553377022"/>
              </p:ext>
            </p:extLst>
          </p:nvPr>
        </p:nvGraphicFramePr>
        <p:xfrm>
          <a:off x="363415" y="2105213"/>
          <a:ext cx="554428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Portland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$50,020 -$67,353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$59,119 - $79,610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Gresham-Barlow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$40,980 - $52,680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$52,116 - $61,823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Reynolds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$47,504 -$58,509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$57,858 -$71,656</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3" name="TextBox 2">
            <a:extLst>
              <a:ext uri="{FF2B5EF4-FFF2-40B4-BE49-F238E27FC236}">
                <a16:creationId xmlns:a16="http://schemas.microsoft.com/office/drawing/2014/main" id="{7F619B95-B92E-23E9-3B75-C403501D0CE7}"/>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$65,000 = $43.68/hr.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929818306"/>
              </p:ext>
            </p:extLst>
          </p:nvPr>
        </p:nvGraphicFramePr>
        <p:xfrm>
          <a:off x="363415" y="2105213"/>
          <a:ext cx="8470364" cy="33049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Portland Public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$50,020 -$67,353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$59,119 - $79,610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$67,466 - $79,610</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$85,277 -$97,333</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u="none" strike="noStrike" kern="1200" cap="none" dirty="0">
                          <a:solidFill>
                            <a:schemeClr val="tx2"/>
                          </a:solidFill>
                          <a:latin typeface="Calibri"/>
                          <a:ea typeface="Calibri"/>
                          <a:cs typeface="Calibri"/>
                          <a:sym typeface="Calibri"/>
                        </a:rPr>
                        <a:t>Gresham-Barlow School District </a:t>
                      </a:r>
                      <a:r>
                        <a:rPr lang="en-US" sz="1400" b="1" u="none" strike="noStrike" cap="none" dirty="0">
                          <a:solidFill>
                            <a:schemeClr val="tx2"/>
                          </a:solidFill>
                          <a:latin typeface="Calibri"/>
                          <a:ea typeface="Calibri"/>
                          <a:cs typeface="Calibri"/>
                          <a:sym typeface="Calibri"/>
                        </a:rPr>
                        <a:t>(22-23)</a:t>
                      </a:r>
                      <a:endParaRPr sz="1400" b="1"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$40,980 - $52,680</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$52,116 - $61,823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$57,561 - $61,823</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solidFill>
                            <a:srgbClr val="272D41"/>
                          </a:solidFill>
                          <a:latin typeface="Calibri" panose="020F0502020204030204" pitchFamily="34" charset="0"/>
                          <a:cs typeface="Calibri" panose="020F0502020204030204" pitchFamily="34" charset="0"/>
                        </a:rPr>
                        <a:t>$77,670 - $81,814</a:t>
                      </a:r>
                      <a:endParaRPr sz="2400" dirty="0">
                        <a:solidFill>
                          <a:srgbClr val="272D41"/>
                        </a:solidFill>
                        <a:latin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2011715668"/>
                  </a:ext>
                </a:extLst>
              </a:tr>
              <a:tr h="91440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1F497D"/>
                          </a:solidFill>
                          <a:effectLst/>
                          <a:uLnTx/>
                          <a:uFillTx/>
                          <a:latin typeface="Calibri"/>
                          <a:ea typeface="Calibri"/>
                          <a:cs typeface="Calibri"/>
                          <a:sym typeface="Calibri"/>
                        </a:rPr>
                        <a:t>Reynolds School District </a:t>
                      </a:r>
                      <a:r>
                        <a:rPr kumimoji="0" lang="en-US" sz="1400" b="1" i="0" u="none" strike="noStrike" kern="1200" cap="none" spc="0" normalizeH="0" baseline="0" noProof="0" dirty="0">
                          <a:ln>
                            <a:noFill/>
                          </a:ln>
                          <a:solidFill>
                            <a:srgbClr val="1F497D"/>
                          </a:solidFill>
                          <a:effectLst/>
                          <a:uLnTx/>
                          <a:uFillTx/>
                          <a:latin typeface="Calibri"/>
                          <a:ea typeface="Calibri"/>
                          <a:cs typeface="Calibri"/>
                          <a:sym typeface="Calibri"/>
                        </a:rPr>
                        <a:t>(22-23)</a:t>
                      </a:r>
                      <a:endParaRPr kumimoji="0" lang="en-US" sz="1400" b="0" i="0" u="none" strike="noStrike" kern="1200" cap="none" spc="0" normalizeH="0" baseline="0" noProof="0" dirty="0">
                        <a:ln>
                          <a:noFill/>
                        </a:ln>
                        <a:solidFill>
                          <a:srgbClr val="1F497D"/>
                        </a:solidFill>
                        <a:effectLst/>
                        <a:uLnTx/>
                        <a:uFillTx/>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$47,504 -$58,509</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$57,858 -$71,656</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$65,318 -$71,656</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defTabSz="914400" rtl="0" eaLnBrk="1" fontAlgn="auto" latinLnBrk="0" hangingPunct="1">
                        <a:lnSpc>
                          <a:spcPct val="90000"/>
                        </a:lnSpc>
                        <a:spcBef>
                          <a:spcPts val="0"/>
                        </a:spcBef>
                        <a:spcAft>
                          <a:spcPts val="0"/>
                        </a:spcAft>
                        <a:buClrTx/>
                        <a:buSzTx/>
                        <a:buFontTx/>
                        <a:buNone/>
                        <a:tabLst/>
                        <a:defRPr/>
                      </a:pPr>
                      <a:r>
                        <a:rPr lang="en-US" sz="2400" u="none" strike="noStrike" cap="none" dirty="0">
                          <a:solidFill>
                            <a:srgbClr val="272D41"/>
                          </a:solidFill>
                          <a:latin typeface="Calibri"/>
                          <a:ea typeface="Calibri"/>
                          <a:cs typeface="Calibri"/>
                          <a:sym typeface="Calibri"/>
                        </a:rPr>
                        <a:t>$85,439 -$92,941</a:t>
                      </a:r>
                      <a:endParaRPr lang="en-US" sz="2400"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375823707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186-day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$85,000 = $57.12/hr.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oogle Shape;278;p13">
            <a:extLst>
              <a:ext uri="{FF2B5EF4-FFF2-40B4-BE49-F238E27FC236}">
                <a16:creationId xmlns:a16="http://schemas.microsoft.com/office/drawing/2014/main" id="{5E17D0B1-FC9E-4DB8-AB60-E5F5B25E3048}"/>
              </a:ext>
            </a:extLst>
          </p:cNvPr>
          <p:cNvGraphicFramePr/>
          <p:nvPr>
            <p:extLst>
              <p:ext uri="{D42A27DB-BD31-4B8C-83A1-F6EECF244321}">
                <p14:modId xmlns:p14="http://schemas.microsoft.com/office/powerpoint/2010/main" val="2879481189"/>
              </p:ext>
            </p:extLst>
          </p:nvPr>
        </p:nvGraphicFramePr>
        <p:xfrm>
          <a:off x="342900" y="2937206"/>
          <a:ext cx="8458200" cy="1779223"/>
        </p:xfrm>
        <a:graphic>
          <a:graphicData uri="http://schemas.openxmlformats.org/drawingml/2006/table">
            <a:tbl>
              <a:tblPr>
                <a:noFill/>
              </a:tblPr>
              <a:tblGrid>
                <a:gridCol w="3836709">
                  <a:extLst>
                    <a:ext uri="{9D8B030D-6E8A-4147-A177-3AD203B41FA5}">
                      <a16:colId xmlns:a16="http://schemas.microsoft.com/office/drawing/2014/main" val="20000"/>
                    </a:ext>
                  </a:extLst>
                </a:gridCol>
                <a:gridCol w="1569563">
                  <a:extLst>
                    <a:ext uri="{9D8B030D-6E8A-4147-A177-3AD203B41FA5}">
                      <a16:colId xmlns:a16="http://schemas.microsoft.com/office/drawing/2014/main" val="20001"/>
                    </a:ext>
                  </a:extLst>
                </a:gridCol>
                <a:gridCol w="1569563">
                  <a:extLst>
                    <a:ext uri="{9D8B030D-6E8A-4147-A177-3AD203B41FA5}">
                      <a16:colId xmlns:a16="http://schemas.microsoft.com/office/drawing/2014/main" val="20002"/>
                    </a:ext>
                  </a:extLst>
                </a:gridCol>
                <a:gridCol w="1482365">
                  <a:extLst>
                    <a:ext uri="{9D8B030D-6E8A-4147-A177-3AD203B41FA5}">
                      <a16:colId xmlns:a16="http://schemas.microsoft.com/office/drawing/2014/main" val="20003"/>
                    </a:ext>
                  </a:extLst>
                </a:gridCol>
              </a:tblGrid>
              <a:tr h="356275">
                <a:tc>
                  <a:txBody>
                    <a:bodyPr/>
                    <a:lstStyle/>
                    <a:p>
                      <a:pPr marL="0" marR="0" lvl="0" indent="0" algn="l" rtl="0">
                        <a:lnSpc>
                          <a:spcPct val="115000"/>
                        </a:lnSpc>
                        <a:spcBef>
                          <a:spcPts val="0"/>
                        </a:spcBef>
                        <a:spcAft>
                          <a:spcPts val="0"/>
                        </a:spcAft>
                        <a:buNone/>
                      </a:pPr>
                      <a:endParaRPr sz="2400" u="none" strike="noStrike" cap="none" dirty="0">
                        <a:solidFill>
                          <a:srgbClr val="31304D"/>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Calendar*</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Minimum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002060"/>
                          </a:solidFill>
                          <a:latin typeface="Calibri"/>
                          <a:ea typeface="Calibri"/>
                          <a:cs typeface="Calibri"/>
                          <a:sym typeface="Calibri"/>
                        </a:rPr>
                        <a:t>Maximum</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marL="0" marR="0" lvl="0" indent="0" algn="l" rtl="0">
                        <a:lnSpc>
                          <a:spcPct val="90000"/>
                        </a:lnSpc>
                        <a:spcBef>
                          <a:spcPts val="0"/>
                        </a:spcBef>
                        <a:spcAft>
                          <a:spcPts val="0"/>
                        </a:spcAft>
                        <a:buNone/>
                      </a:pPr>
                      <a:r>
                        <a:rPr lang="en-US" sz="2400" b="1" u="none" strike="noStrike" cap="none" dirty="0">
                          <a:solidFill>
                            <a:srgbClr val="002060"/>
                          </a:solidFill>
                          <a:latin typeface="Calibri"/>
                          <a:ea typeface="Calibri"/>
                          <a:cs typeface="Calibri"/>
                          <a:sym typeface="Calibri"/>
                        </a:rPr>
                        <a:t>Asst. Principal – High School</a:t>
                      </a:r>
                      <a:endParaRPr sz="2400" b="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235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$112,476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$133,584</a:t>
                      </a:r>
                      <a:endParaRPr sz="2000" dirty="0">
                        <a:solidFill>
                          <a:schemeClr val="tx1"/>
                        </a:solidFill>
                        <a:latin typeface="+mj-lt"/>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691650">
                <a:tc>
                  <a:txBody>
                    <a:bodyPr/>
                    <a:lstStyle/>
                    <a:p>
                      <a:pPr marL="0" marR="0" lvl="0" indent="0" algn="l" defTabSz="914400" rtl="0" eaLnBrk="1" fontAlgn="auto" latinLnBrk="0" hangingPunct="1">
                        <a:lnSpc>
                          <a:spcPct val="90000"/>
                        </a:lnSpc>
                        <a:spcBef>
                          <a:spcPts val="0"/>
                        </a:spcBef>
                        <a:spcAft>
                          <a:spcPts val="0"/>
                        </a:spcAft>
                        <a:buClrTx/>
                        <a:buSzTx/>
                        <a:buFontTx/>
                        <a:buNone/>
                        <a:tabLst/>
                        <a:defRPr/>
                      </a:pPr>
                      <a:r>
                        <a:rPr lang="en-US" sz="2400" b="1" dirty="0">
                          <a:solidFill>
                            <a:srgbClr val="002060"/>
                          </a:solidFill>
                          <a:latin typeface="Calibri"/>
                          <a:ea typeface="Calibri"/>
                          <a:cs typeface="Times New Roman"/>
                        </a:rPr>
                        <a:t>Principal – High School</a:t>
                      </a:r>
                      <a:endParaRPr sz="2400" u="none" strike="noStrike" cap="none" dirty="0">
                        <a:solidFill>
                          <a:srgbClr val="002060"/>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235-240 Days</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$134,156</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90000"/>
                        </a:lnSpc>
                        <a:spcBef>
                          <a:spcPts val="0"/>
                        </a:spcBef>
                        <a:spcAft>
                          <a:spcPts val="0"/>
                        </a:spcAft>
                        <a:buNone/>
                      </a:pPr>
                      <a:r>
                        <a:rPr lang="en-US" sz="2000" u="none" strike="noStrike" cap="none" dirty="0">
                          <a:solidFill>
                            <a:schemeClr val="tx1"/>
                          </a:solidFill>
                          <a:latin typeface="+mj-lt"/>
                          <a:ea typeface="Calibri"/>
                          <a:cs typeface="Calibri"/>
                          <a:sym typeface="Calibri"/>
                        </a:rPr>
                        <a:t>$157,963</a:t>
                      </a:r>
                      <a:endParaRPr sz="2000" dirty="0">
                        <a:solidFill>
                          <a:schemeClr val="tx1"/>
                        </a:solidFill>
                        <a:latin typeface="+mj-lt"/>
                      </a:endParaRPr>
                    </a:p>
                  </a:txBody>
                  <a:tcPr marL="50000" marR="500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5" name="Google Shape;279;p13">
            <a:extLst>
              <a:ext uri="{FF2B5EF4-FFF2-40B4-BE49-F238E27FC236}">
                <a16:creationId xmlns:a16="http://schemas.microsoft.com/office/drawing/2014/main" id="{7DD35A27-C6B5-4670-BDCD-576658AD0C87}"/>
              </a:ext>
            </a:extLst>
          </p:cNvPr>
          <p:cNvSpPr txBox="1">
            <a:spLocks noGrp="1"/>
          </p:cNvSpPr>
          <p:nvPr>
            <p:ph type="title"/>
          </p:nvPr>
        </p:nvSpPr>
        <p:spPr>
          <a:xfrm>
            <a:off x="180050" y="328683"/>
            <a:ext cx="6940630" cy="1734579"/>
          </a:xfrm>
          <a:prstGeom prst="rect">
            <a:avLst/>
          </a:prstGeom>
          <a:noFill/>
          <a:ln>
            <a:noFill/>
          </a:ln>
        </p:spPr>
        <p:txBody>
          <a:bodyPr spcFirstLastPara="1" wrap="square" lIns="91425" tIns="45700" rIns="91425" bIns="45700" anchor="t" anchorCtr="0">
            <a:normAutofit fontScale="90000"/>
          </a:bodyPr>
          <a:lstStyle/>
          <a:p>
            <a:pPr marL="0" lvl="0" indent="0" algn="l" rtl="0">
              <a:lnSpc>
                <a:spcPct val="120000"/>
              </a:lnSpc>
              <a:spcBef>
                <a:spcPts val="0"/>
              </a:spcBef>
              <a:spcAft>
                <a:spcPts val="0"/>
              </a:spcAft>
              <a:buClr>
                <a:srgbClr val="002060"/>
              </a:buClr>
              <a:buSzPts val="4770"/>
              <a:buFont typeface="Tahoma"/>
              <a:buNone/>
            </a:pPr>
            <a:r>
              <a:rPr lang="en-US" sz="4770" b="1" dirty="0">
                <a:solidFill>
                  <a:srgbClr val="272D41"/>
                </a:solidFill>
              </a:rPr>
              <a:t>Administrator Salaries</a:t>
            </a:r>
            <a:br>
              <a:rPr lang="en-US" sz="4770" b="1" dirty="0">
                <a:solidFill>
                  <a:srgbClr val="272D41"/>
                </a:solidFill>
              </a:rPr>
            </a:br>
            <a:r>
              <a:rPr lang="en-US" sz="3600" dirty="0">
                <a:solidFill>
                  <a:schemeClr val="tx2">
                    <a:lumMod val="75000"/>
                  </a:schemeClr>
                </a:solidFill>
                <a:latin typeface="Calibri" panose="020F0502020204030204" pitchFamily="34" charset="0"/>
                <a:cs typeface="Calibri" panose="020F0502020204030204" pitchFamily="34" charset="0"/>
              </a:rPr>
              <a:t>Multnomah County (three districts)</a:t>
            </a:r>
            <a:endParaRPr dirty="0">
              <a:solidFill>
                <a:schemeClr val="tx2">
                  <a:lumMod val="75000"/>
                </a:schemeClr>
              </a:solidFill>
              <a:latin typeface="Calibri" panose="020F0502020204030204" pitchFamily="34" charset="0"/>
              <a:cs typeface="Calibri" panose="020F0502020204030204" pitchFamily="34" charset="0"/>
            </a:endParaRPr>
          </a:p>
        </p:txBody>
      </p:sp>
      <p:pic>
        <p:nvPicPr>
          <p:cNvPr id="6" name="Google Shape;275;p13" descr="https://encrypted-tbn0.gstatic.com/images?q=tbn:ANd9GcRJLlqixcXpjFYO3TX2upkutqhN_12AsD7HJPkMDmbDqdlBeUjGmw">
            <a:extLst>
              <a:ext uri="{FF2B5EF4-FFF2-40B4-BE49-F238E27FC236}">
                <a16:creationId xmlns:a16="http://schemas.microsoft.com/office/drawing/2014/main" id="{8AFAF8D6-DEC7-4D21-9425-628AD00590B6}"/>
              </a:ext>
            </a:extLst>
          </p:cNvPr>
          <p:cNvPicPr preferRelativeResize="0"/>
          <p:nvPr/>
        </p:nvPicPr>
        <p:blipFill rotWithShape="1">
          <a:blip r:embed="rId3">
            <a:alphaModFix/>
          </a:blip>
          <a:srcRect/>
          <a:stretch/>
        </p:blipFill>
        <p:spPr>
          <a:xfrm>
            <a:off x="6582685" y="138184"/>
            <a:ext cx="2274711" cy="1447800"/>
          </a:xfrm>
          <a:prstGeom prst="rect">
            <a:avLst/>
          </a:prstGeom>
          <a:noFill/>
          <a:ln>
            <a:noFill/>
          </a:ln>
        </p:spPr>
      </p:pic>
      <p:sp>
        <p:nvSpPr>
          <p:cNvPr id="7" name="TextBox 6">
            <a:extLst>
              <a:ext uri="{FF2B5EF4-FFF2-40B4-BE49-F238E27FC236}">
                <a16:creationId xmlns:a16="http://schemas.microsoft.com/office/drawing/2014/main" id="{42840E77-867A-47C2-AEB2-95E7E81E8755}"/>
              </a:ext>
            </a:extLst>
          </p:cNvPr>
          <p:cNvSpPr txBox="1"/>
          <p:nvPr/>
        </p:nvSpPr>
        <p:spPr>
          <a:xfrm>
            <a:off x="180050" y="6067651"/>
            <a:ext cx="292891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a:t>
            </a:r>
            <a:r>
              <a:rPr kumimoji="0" lang="en-US" sz="2000" b="0" i="0" u="none" strike="noStrike" kern="1200" cap="none" spc="0" normalizeH="0" baseline="0" noProof="0" dirty="0">
                <a:ln>
                  <a:noFill/>
                </a:ln>
                <a:solidFill>
                  <a:srgbClr val="272D41"/>
                </a:solidFill>
                <a:effectLst/>
                <a:uLnTx/>
                <a:uFillTx/>
                <a:latin typeface="Calibri" panose="020F0502020204030204" pitchFamily="34" charset="0"/>
                <a:ea typeface="+mn-ea"/>
                <a:cs typeface="Calibri" panose="020F0502020204030204" pitchFamily="34" charset="0"/>
              </a:rPr>
              <a:t>Classroom Teacher Calendar</a:t>
            </a:r>
            <a:r>
              <a:rPr kumimoji="0" lang="en-US" sz="2000" b="0" i="0" u="none" strike="noStrike" kern="1200" cap="none" spc="0" normalizeH="0" baseline="0" noProof="0" dirty="0">
                <a:ln>
                  <a:noFill/>
                </a:ln>
                <a:solidFill>
                  <a:srgbClr val="272D41"/>
                </a:solidFill>
                <a:effectLst/>
                <a:uLnTx/>
                <a:uFillTx/>
                <a:latin typeface="Arial" panose="020B0604020202020204"/>
                <a:ea typeface="+mn-ea"/>
                <a:cs typeface="+mn-cs"/>
              </a:rPr>
              <a:t>: 186 days</a:t>
            </a:r>
          </a:p>
        </p:txBody>
      </p:sp>
      <p:sp>
        <p:nvSpPr>
          <p:cNvPr id="8" name="TextBox 7">
            <a:extLst>
              <a:ext uri="{FF2B5EF4-FFF2-40B4-BE49-F238E27FC236}">
                <a16:creationId xmlns:a16="http://schemas.microsoft.com/office/drawing/2014/main" id="{446EC5B2-0FAB-44B3-8CCC-D43BD342BB8E}"/>
              </a:ext>
            </a:extLst>
          </p:cNvPr>
          <p:cNvSpPr txBox="1"/>
          <p:nvPr/>
        </p:nvSpPr>
        <p:spPr>
          <a:xfrm>
            <a:off x="3909818" y="6067651"/>
            <a:ext cx="4600574"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dirty="0">
                <a:solidFill>
                  <a:srgbClr val="7030A0"/>
                </a:solidFill>
                <a:latin typeface="Arial" panose="020B0604020202020204"/>
              </a:rPr>
              <a:t>$120,000 = $63.83/hr.</a:t>
            </a:r>
          </a:p>
          <a:p>
            <a:pPr algn="ctr" defTabSz="914400">
              <a:defRPr/>
            </a:pPr>
            <a:r>
              <a:rPr lang="en-US" sz="2000" dirty="0">
                <a:solidFill>
                  <a:srgbClr val="7030A0"/>
                </a:solidFill>
                <a:latin typeface="Arial" panose="020B0604020202020204"/>
              </a:rPr>
              <a:t>$145,000 = $77.13/hr.</a:t>
            </a:r>
          </a:p>
        </p:txBody>
      </p:sp>
    </p:spTree>
    <p:extLst>
      <p:ext uri="{BB962C8B-B14F-4D97-AF65-F5344CB8AC3E}">
        <p14:creationId xmlns:p14="http://schemas.microsoft.com/office/powerpoint/2010/main" val="396340126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297</TotalTime>
  <Words>982</Words>
  <Application>Microsoft Macintosh PowerPoint</Application>
  <PresentationFormat>On-screen Show (4:3)</PresentationFormat>
  <Paragraphs>97</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Administrator Salaries Multnomah County (three districts)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David May</cp:lastModifiedBy>
  <cp:revision>37</cp:revision>
  <dcterms:created xsi:type="dcterms:W3CDTF">2022-08-02T19:12:40Z</dcterms:created>
  <dcterms:modified xsi:type="dcterms:W3CDTF">2022-12-05T21:33:35Z</dcterms:modified>
</cp:coreProperties>
</file>