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563" autoAdjust="0"/>
    <p:restoredTop sz="80250" autoAdjust="0"/>
  </p:normalViewPr>
  <p:slideViewPr>
    <p:cSldViewPr snapToGrid="0">
      <p:cViewPr varScale="1">
        <p:scale>
          <a:sx n="93" d="100"/>
          <a:sy n="93" d="100"/>
        </p:scale>
        <p:origin x="2008"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6/11/26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6.11.26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6.11.26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6.11.26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6.11.26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6.11.26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6/11/26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6/11/26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177-day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$41,000 = $28.95/hr.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DE312CE7-723C-27F2-7123-9B1F88DD9F53}"/>
              </a:ext>
            </a:extLst>
          </p:cNvPr>
          <p:cNvGraphicFramePr>
            <a:graphicFrameLocks noGrp="1"/>
          </p:cNvGraphicFramePr>
          <p:nvPr>
            <p:extLst>
              <p:ext uri="{D42A27DB-BD31-4B8C-83A1-F6EECF244321}">
                <p14:modId xmlns:p14="http://schemas.microsoft.com/office/powerpoint/2010/main" val="3564976416"/>
              </p:ext>
            </p:extLst>
          </p:nvPr>
        </p:nvGraphicFramePr>
        <p:xfrm>
          <a:off x="344905" y="1952351"/>
          <a:ext cx="4081244" cy="3304987"/>
        </p:xfrm>
        <a:graphic>
          <a:graphicData uri="http://schemas.openxmlformats.org/drawingml/2006/table">
            <a:tbl>
              <a:tblPr>
                <a:noFill/>
              </a:tblPr>
              <a:tblGrid>
                <a:gridCol w="2618204">
                  <a:extLst>
                    <a:ext uri="{9D8B030D-6E8A-4147-A177-3AD203B41FA5}">
                      <a16:colId xmlns:a16="http://schemas.microsoft.com/office/drawing/2014/main" val="1979484622"/>
                    </a:ext>
                  </a:extLst>
                </a:gridCol>
                <a:gridCol w="1463040">
                  <a:extLst>
                    <a:ext uri="{9D8B030D-6E8A-4147-A177-3AD203B41FA5}">
                      <a16:colId xmlns:a16="http://schemas.microsoft.com/office/drawing/2014/main" val="3860028290"/>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965576485"/>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Enid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$43,250 - $43,700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885777157"/>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Chisholm Public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72533400"/>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Pioneer-Pleasant Vale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$39,061 - $41,193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118912055"/>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177-day contract </a:t>
            </a:r>
            <a:r>
              <a:rPr lang="en-US" sz="2400" dirty="0">
                <a:solidFill>
                  <a:srgbClr val="7030A0"/>
                </a:solidFill>
                <a:sym typeface="Calibri"/>
              </a:rPr>
              <a:t>→</a:t>
            </a:r>
            <a:r>
              <a:rPr lang="en-US" sz="2400" dirty="0">
                <a:solidFill>
                  <a:srgbClr val="7030A0"/>
                </a:solidFill>
              </a:rPr>
              <a:t> $46,000 = $32.49/hr.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32020492-6CEA-77B3-9A20-A7BA7B4F984F}"/>
              </a:ext>
            </a:extLst>
          </p:cNvPr>
          <p:cNvGraphicFramePr>
            <a:graphicFrameLocks noGrp="1"/>
          </p:cNvGraphicFramePr>
          <p:nvPr>
            <p:extLst>
              <p:ext uri="{D42A27DB-BD31-4B8C-83A1-F6EECF244321}">
                <p14:modId xmlns:p14="http://schemas.microsoft.com/office/powerpoint/2010/main" val="3566881776"/>
              </p:ext>
            </p:extLst>
          </p:nvPr>
        </p:nvGraphicFramePr>
        <p:xfrm>
          <a:off x="312821" y="1970145"/>
          <a:ext cx="7473027" cy="3591977"/>
        </p:xfrm>
        <a:graphic>
          <a:graphicData uri="http://schemas.openxmlformats.org/drawingml/2006/table">
            <a:tbl>
              <a:tblPr>
                <a:noFill/>
              </a:tblPr>
              <a:tblGrid>
                <a:gridCol w="2792208">
                  <a:extLst>
                    <a:ext uri="{9D8B030D-6E8A-4147-A177-3AD203B41FA5}">
                      <a16:colId xmlns:a16="http://schemas.microsoft.com/office/drawing/2014/main" val="2177332105"/>
                    </a:ext>
                  </a:extLst>
                </a:gridCol>
                <a:gridCol w="1560273">
                  <a:extLst>
                    <a:ext uri="{9D8B030D-6E8A-4147-A177-3AD203B41FA5}">
                      <a16:colId xmlns:a16="http://schemas.microsoft.com/office/drawing/2014/main" val="1897593410"/>
                    </a:ext>
                  </a:extLst>
                </a:gridCol>
                <a:gridCol w="1560273">
                  <a:extLst>
                    <a:ext uri="{9D8B030D-6E8A-4147-A177-3AD203B41FA5}">
                      <a16:colId xmlns:a16="http://schemas.microsoft.com/office/drawing/2014/main" val="1182222195"/>
                    </a:ext>
                  </a:extLst>
                </a:gridCol>
                <a:gridCol w="1560273">
                  <a:extLst>
                    <a:ext uri="{9D8B030D-6E8A-4147-A177-3AD203B41FA5}">
                      <a16:colId xmlns:a16="http://schemas.microsoft.com/office/drawing/2014/main" val="2793591979"/>
                    </a:ext>
                  </a:extLst>
                </a:gridCol>
              </a:tblGrid>
              <a:tr h="572552">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461396822"/>
                  </a:ext>
                </a:extLst>
              </a:tr>
              <a:tr h="1006475">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Enid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$43,250 - $43,700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$46,750 - $47,400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$48,750 - $49,400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949147977"/>
                  </a:ext>
                </a:extLst>
              </a:tr>
              <a:tr h="1006475">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Chisholm Public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$44,030 - $45,652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$45,420 - $47,042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87395227"/>
                  </a:ext>
                </a:extLst>
              </a:tr>
              <a:tr h="100647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Pioneer-Pleasant Vale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$39,061 - $41,193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$42,810 - $44,432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$44,200 - $45,822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211983617"/>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1415532666"/>
              </p:ext>
            </p:extLst>
          </p:nvPr>
        </p:nvGraphicFramePr>
        <p:xfrm>
          <a:off x="363415" y="2105213"/>
          <a:ext cx="8470364" cy="33049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Enid Public Schools</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$43,250 - $43,700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$46,750 - $47,400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$48,750 - $49,400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$56,550 - $57,050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Chisholm Public Schools</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$40,821 - $42,413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$44,030 - $45,652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$45,420 - $47,042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$53,272 - $54,925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Pioneer-Pleasant Vale Schools</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(2025-2026)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$39,061 - $41,193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$42,810 - $44,432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$44,200 - $45,822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$52,052 - $53,705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177-day contract </a:t>
            </a:r>
            <a:r>
              <a:rPr lang="en-US" sz="2400" dirty="0">
                <a:solidFill>
                  <a:srgbClr val="7030A0"/>
                </a:solidFill>
                <a:sym typeface="Calibri"/>
              </a:rPr>
              <a:t>→</a:t>
            </a:r>
            <a:r>
              <a:rPr lang="en-US" sz="2400" dirty="0">
                <a:solidFill>
                  <a:srgbClr val="7030A0"/>
                </a:solidFill>
              </a:rPr>
              <a:t> $54,500 = $38.49/hr.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3482950979"/>
              </p:ext>
            </p:extLst>
          </p:nvPr>
        </p:nvGraphicFramePr>
        <p:xfrm>
          <a:off x="342900" y="2698567"/>
          <a:ext cx="8458200"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3051928">
                  <a:extLst>
                    <a:ext uri="{9D8B030D-6E8A-4147-A177-3AD203B41FA5}">
                      <a16:colId xmlns:a16="http://schemas.microsoft.com/office/drawing/2014/main" val="20002"/>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Example Salary</a:t>
                      </a:r>
                      <a:endParaRPr sz="2400" u="none" strike="noStrike" cap="none" dirty="0">
                        <a:solidFill>
                          <a:srgbClr val="002060"/>
                        </a:solidFill>
                        <a:latin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$79,586</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$87,862</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240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$130,725</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177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$84,000 @ 215 days = $48.84/hr.</a:t>
            </a:r>
          </a:p>
          <a:p>
            <a:pPr algn="ctr" defTabSz="914400">
              <a:defRPr/>
            </a:pPr>
            <a:r>
              <a:rPr lang="en-US" sz="2000" dirty="0">
                <a:solidFill>
                  <a:srgbClr val="7030A0"/>
                </a:solidFill>
                <a:latin typeface="Arial" panose="020B0604020202020204"/>
              </a:rPr>
              <a:t>$130,000 @ 240 days = $67.71/hr.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$1,000 - $20,000</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$500 - $12,500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326</TotalTime>
  <Words>1167</Words>
  <Application>Microsoft Macintosh PowerPoint</Application>
  <PresentationFormat>On-screen Show (4:3)</PresentationFormat>
  <Paragraphs>118</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35</cp:revision>
  <dcterms:created xsi:type="dcterms:W3CDTF">2022-08-02T19:12:40Z</dcterms:created>
  <dcterms:modified xsi:type="dcterms:W3CDTF">2026-06-11T20:02:04Z</dcterms:modified>
</cp:coreProperties>
</file>