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54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109" d="100"/>
          <a:sy n="109" d="100"/>
        </p:scale>
        <p:origin x="31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12/8/22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12/8/22 with 2022-23 salary schedules (2021-22 for W. Seneca)</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12/8/22 with 2022-23 salary schedules (2021-22 for W. Seneca)</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12/8/22 with 2022-23 salary schedules (2021-22 for W. Seneca)</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12/8/22 with 2022-23 salary schedules (W. Seneca is not in this table).</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12/8/22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12/8/22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12/8/22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12/8/22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12/8/22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12/8/22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12/8/22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12/8/22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AE6F2936-1F68-25D2-3517-9AC614A877F0}"/>
              </a:ext>
            </a:extLst>
          </p:cNvPr>
          <p:cNvGraphicFramePr/>
          <p:nvPr>
            <p:extLst>
              <p:ext uri="{D42A27DB-BD31-4B8C-83A1-F6EECF244321}">
                <p14:modId xmlns:p14="http://schemas.microsoft.com/office/powerpoint/2010/main" val="3536758602"/>
              </p:ext>
            </p:extLst>
          </p:nvPr>
        </p:nvGraphicFramePr>
        <p:xfrm>
          <a:off x="363415" y="2105213"/>
          <a:ext cx="4081244" cy="3378139"/>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BA yr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a:solidFill>
                            <a:schemeClr val="tx2"/>
                          </a:solidFill>
                          <a:latin typeface="Calibri"/>
                          <a:ea typeface="Calibri"/>
                          <a:cs typeface="Calibri"/>
                          <a:sym typeface="Calibri"/>
                        </a:rPr>
                        <a:t>Buffalo Public Schools </a:t>
                      </a:r>
                      <a:r>
                        <a:rPr lang="en-US" sz="1400" b="1" u="none" strike="noStrike" cap="none">
                          <a:solidFill>
                            <a:schemeClr val="tx2"/>
                          </a:solidFill>
                          <a:latin typeface="Calibri"/>
                          <a:ea typeface="Calibri"/>
                          <a:cs typeface="Calibri"/>
                          <a:sym typeface="Calibri"/>
                        </a:rPr>
                        <a:t>(22-23)</a:t>
                      </a:r>
                      <a:endParaRPr lang="en-US"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a:solidFill>
                            <a:srgbClr val="272D41"/>
                          </a:solidFill>
                          <a:latin typeface="Calibri"/>
                          <a:ea typeface="Calibri"/>
                          <a:cs typeface="Calibri"/>
                          <a:sym typeface="Calibri"/>
                        </a:rPr>
                        <a:t>$39,531 -$46,419</a:t>
                      </a:r>
                      <a:endParaRPr lang="en-US"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a:solidFill>
                            <a:schemeClr val="tx2"/>
                          </a:solidFill>
                          <a:latin typeface="Calibri"/>
                          <a:ea typeface="Calibri"/>
                          <a:cs typeface="Calibri"/>
                          <a:sym typeface="Calibri"/>
                        </a:rPr>
                        <a:t>West Seneca Central School District </a:t>
                      </a:r>
                      <a:r>
                        <a:rPr lang="en-US" sz="1400" b="1" u="none" strike="noStrike" cap="none">
                          <a:solidFill>
                            <a:schemeClr val="tx2"/>
                          </a:solidFill>
                          <a:latin typeface="Calibri"/>
                          <a:ea typeface="Calibri"/>
                          <a:cs typeface="Calibri"/>
                          <a:sym typeface="Calibri"/>
                        </a:rPr>
                        <a:t>(21-22)</a:t>
                      </a:r>
                      <a:endParaRPr lang="en-US"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a:solidFill>
                            <a:srgbClr val="272D41"/>
                          </a:solidFill>
                          <a:latin typeface="Calibri" panose="020F0502020204030204" pitchFamily="34" charset="0"/>
                          <a:cs typeface="Calibri" panose="020F0502020204030204" pitchFamily="34" charset="0"/>
                        </a:rPr>
                        <a:t>$44,627 - $47,843</a:t>
                      </a:r>
                      <a:endParaRPr lang="en-US"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a:ln>
                            <a:noFill/>
                          </a:ln>
                          <a:solidFill>
                            <a:srgbClr val="1F497D"/>
                          </a:solidFill>
                          <a:effectLst/>
                          <a:uLnTx/>
                          <a:uFillTx/>
                          <a:latin typeface="Calibri"/>
                          <a:ea typeface="Calibri"/>
                          <a:cs typeface="Calibri"/>
                          <a:sym typeface="Calibri"/>
                        </a:rPr>
                        <a:t>Clarence Central School District </a:t>
                      </a:r>
                      <a:r>
                        <a:rPr kumimoji="0" lang="en-US" sz="1400" b="1" i="0" u="none" strike="noStrike" kern="1200" cap="none" spc="0" normalizeH="0" baseline="0" noProof="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$40,230 -$43,705</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01292F2A-F066-98E3-5C7B-3A10E86E66B1}"/>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188-day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$42,000 = $27.93/hr.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B88B456D-5C65-5C23-93F7-9DD6C6CCD3E0}"/>
              </a:ext>
            </a:extLst>
          </p:cNvPr>
          <p:cNvGraphicFramePr/>
          <p:nvPr>
            <p:extLst>
              <p:ext uri="{D42A27DB-BD31-4B8C-83A1-F6EECF244321}">
                <p14:modId xmlns:p14="http://schemas.microsoft.com/office/powerpoint/2010/main" val="2553202717"/>
              </p:ext>
            </p:extLst>
          </p:nvPr>
        </p:nvGraphicFramePr>
        <p:xfrm>
          <a:off x="363415" y="2105213"/>
          <a:ext cx="5544284" cy="3378139"/>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Buffalo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$39,531 -$46,419</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$47,059 - $55,829</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West Seneca Central School District </a:t>
                      </a:r>
                      <a:r>
                        <a:rPr lang="en-US" sz="1400" b="1" u="none" strike="noStrike" cap="none" dirty="0">
                          <a:solidFill>
                            <a:schemeClr val="tx2"/>
                          </a:solidFill>
                          <a:latin typeface="Calibri"/>
                          <a:ea typeface="Calibri"/>
                          <a:cs typeface="Calibri"/>
                          <a:sym typeface="Calibri"/>
                        </a:rPr>
                        <a:t>(21-22)</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$44,627 - $47,843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$50,026 - $53,937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Clarence Central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$40,230 -$43,705</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$44,580 -$49,615</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91EF5DF6-C86F-1C0D-F941-756B40FF841F}"/>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188-day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$33.24/hr.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641239051"/>
              </p:ext>
            </p:extLst>
          </p:nvPr>
        </p:nvGraphicFramePr>
        <p:xfrm>
          <a:off x="363415" y="2105213"/>
          <a:ext cx="8470364" cy="3378139"/>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Buffalo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$39,531 -$46,419</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$47,059 - $55,829</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$52,387 - $57,713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$72,255 -$77,581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West Seneca Central School District </a:t>
                      </a:r>
                      <a:r>
                        <a:rPr lang="en-US" sz="1400" b="1" u="none" strike="noStrike" cap="none" dirty="0">
                          <a:solidFill>
                            <a:schemeClr val="tx2"/>
                          </a:solidFill>
                          <a:latin typeface="Calibri"/>
                          <a:ea typeface="Calibri"/>
                          <a:cs typeface="Calibri"/>
                          <a:sym typeface="Calibri"/>
                        </a:rPr>
                        <a:t>(21-22)</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$44,627 - $47,843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$50,026 - $53,937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$53,626 - $56,449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$95,369 - $96,569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Clarence Central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$40,230 -$43,705</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$44,580 -$49,615</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$47,955 -$52,881</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$71,730 -$81,189</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188-day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$83,000 = $55.19/hr.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3402902410"/>
              </p:ext>
            </p:extLst>
          </p:nvPr>
        </p:nvGraphicFramePr>
        <p:xfrm>
          <a:off x="342900" y="2937206"/>
          <a:ext cx="8458200" cy="1779223"/>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240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$88,105</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$133,932</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240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$101,596</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$152,794</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b="1" dirty="0">
                <a:solidFill>
                  <a:schemeClr val="tx2">
                    <a:lumMod val="75000"/>
                  </a:schemeClr>
                </a:solidFill>
                <a:latin typeface="Calibri" panose="020F0502020204030204" pitchFamily="34" charset="0"/>
                <a:cs typeface="Calibri" panose="020F0502020204030204" pitchFamily="34" charset="0"/>
              </a:rPr>
              <a:t>Erie County NY (two districts)</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188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909818" y="6067651"/>
            <a:ext cx="4600574" cy="40011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$100,000 = $52.08/hr.</a:t>
            </a:r>
          </a:p>
        </p:txBody>
      </p:sp>
    </p:spTree>
    <p:extLst>
      <p:ext uri="{BB962C8B-B14F-4D97-AF65-F5344CB8AC3E}">
        <p14:creationId xmlns:p14="http://schemas.microsoft.com/office/powerpoint/2010/main" val="3963401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302</TotalTime>
  <Words>1015</Words>
  <Application>Microsoft Macintosh PowerPoint</Application>
  <PresentationFormat>On-screen Show (4:3)</PresentationFormat>
  <Paragraphs>96</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Erie County NY (two districts)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David May</cp:lastModifiedBy>
  <cp:revision>36</cp:revision>
  <dcterms:created xsi:type="dcterms:W3CDTF">2022-08-02T19:12:40Z</dcterms:created>
  <dcterms:modified xsi:type="dcterms:W3CDTF">2022-12-08T15:24:26Z</dcterms:modified>
</cp:coreProperties>
</file>