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97673E-F4D5-4A2F-BC98-C0A947F981ED}">
  <a:tblStyle styleId="{4297673E-F4D5-4A2F-BC98-C0A947F981E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70" autoAdjust="0"/>
  </p:normalViewPr>
  <p:slideViewPr>
    <p:cSldViewPr snapToGrid="0">
      <p:cViewPr varScale="1">
        <p:scale>
          <a:sx n="82" d="100"/>
          <a:sy n="82" d="100"/>
        </p:scale>
        <p:origin x="2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9.8.23 with 2021-2024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9.8.23 with 2021-2024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9.8.23 with 2021-2024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9.8.23 with 2021-2024 salaries </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$62,000 </a:t>
            </a:r>
            <a:r>
              <a:rPr lang="en-US" sz="2400">
                <a:solidFill>
                  <a:srgbClr val="7030A0"/>
                </a:solidFill>
                <a:latin typeface="Arial"/>
                <a:ea typeface="Arial"/>
                <a:cs typeface="Arial"/>
                <a:sym typeface="Arial"/>
              </a:rPr>
              <a:t>= </a:t>
            </a:r>
            <a:r>
              <a:rPr lang="en-US" sz="2400">
                <a:solidFill>
                  <a:srgbClr val="7030A0"/>
                </a:solidFill>
              </a:rPr>
              <a:t>$42</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graphicFrame>
        <p:nvGraphicFramePr>
          <p:cNvPr id="2" name="Google Shape;197;p28">
            <a:extLst>
              <a:ext uri="{FF2B5EF4-FFF2-40B4-BE49-F238E27FC236}">
                <a16:creationId xmlns:a16="http://schemas.microsoft.com/office/drawing/2014/main" id="{716C5A7A-F0E0-C084-4F1B-6BDD9DE86424}"/>
              </a:ext>
            </a:extLst>
          </p:cNvPr>
          <p:cNvGraphicFramePr/>
          <p:nvPr>
            <p:extLst>
              <p:ext uri="{D42A27DB-BD31-4B8C-83A1-F6EECF244321}">
                <p14:modId xmlns:p14="http://schemas.microsoft.com/office/powerpoint/2010/main" val="2213741049"/>
              </p:ext>
            </p:extLst>
          </p:nvPr>
        </p:nvGraphicFramePr>
        <p:xfrm>
          <a:off x="363415" y="2105213"/>
          <a:ext cx="4081250" cy="3304975"/>
        </p:xfrm>
        <a:graphic>
          <a:graphicData uri="http://schemas.openxmlformats.org/drawingml/2006/table">
            <a:tbl>
              <a:tblPr>
                <a:noFill/>
                <a:tableStyleId>{4297673E-F4D5-4A2F-BC98-C0A947F981ED}</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New Rochelle City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$61,952</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i="0" u="none" strike="noStrike" cap="none" dirty="0">
                          <a:solidFill>
                            <a:srgbClr val="002060"/>
                          </a:solidFill>
                          <a:effectLst/>
                          <a:latin typeface="Calibri" panose="020F0502020204030204" pitchFamily="34" charset="0"/>
                          <a:ea typeface="Arial"/>
                          <a:cs typeface="Calibri" panose="020F0502020204030204" pitchFamily="34" charset="0"/>
                          <a:sym typeface="Arial"/>
                        </a:rPr>
                        <a:t>Mount Vernon School District </a:t>
                      </a:r>
                      <a:r>
                        <a:rPr lang="en-US" sz="1400" b="1" i="0" u="none" strike="noStrike" cap="none" dirty="0">
                          <a:solidFill>
                            <a:srgbClr val="002060"/>
                          </a:solidFill>
                          <a:effectLst/>
                          <a:latin typeface="Calibri" panose="020F0502020204030204" pitchFamily="34" charset="0"/>
                          <a:ea typeface="Arial"/>
                          <a:cs typeface="Calibri" panose="020F0502020204030204" pitchFamily="34" charset="0"/>
                          <a:sym typeface="Arial"/>
                        </a:rPr>
                        <a:t>(21-22)</a:t>
                      </a:r>
                      <a:endParaRPr sz="1400" b="1" dirty="0">
                        <a:solidFill>
                          <a:srgbClr val="002060"/>
                        </a:solidFill>
                        <a:latin typeface="Calibri" panose="020F0502020204030204" pitchFamily="34" charset="0"/>
                        <a:ea typeface="Calibri"/>
                        <a:cs typeface="Calibri" panose="020F0502020204030204" pitchFamily="34" charset="0"/>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$57,559 - $64,040</a:t>
                      </a:r>
                      <a:endParaRPr sz="18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2164455806"/>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i="0" u="none" strike="noStrike" cap="none" dirty="0">
                          <a:solidFill>
                            <a:srgbClr val="002060"/>
                          </a:solidFill>
                          <a:effectLst/>
                          <a:latin typeface="Calibri" panose="020F0502020204030204" pitchFamily="34" charset="0"/>
                          <a:ea typeface="Arial"/>
                          <a:cs typeface="Calibri" panose="020F0502020204030204" pitchFamily="34" charset="0"/>
                          <a:sym typeface="Arial"/>
                        </a:rPr>
                        <a:t>White Plains City School District </a:t>
                      </a:r>
                      <a:r>
                        <a:rPr lang="en-US" sz="1400" b="1" i="0" u="none" strike="noStrike" cap="none" dirty="0">
                          <a:solidFill>
                            <a:srgbClr val="002060"/>
                          </a:solidFill>
                          <a:effectLst/>
                          <a:latin typeface="Calibri" panose="020F0502020204030204" pitchFamily="34" charset="0"/>
                          <a:ea typeface="Arial"/>
                          <a:cs typeface="Calibri" panose="020F0502020204030204" pitchFamily="34" charset="0"/>
                          <a:sym typeface="Arial"/>
                        </a:rPr>
                        <a:t>(23-24)</a:t>
                      </a:r>
                      <a:endParaRPr sz="1400" b="1" dirty="0">
                        <a:solidFill>
                          <a:srgbClr val="002060"/>
                        </a:solidFill>
                        <a:latin typeface="Calibri" panose="020F0502020204030204" pitchFamily="34" charset="0"/>
                        <a:ea typeface="Calibri"/>
                        <a:cs typeface="Calibri" panose="020F0502020204030204" pitchFamily="34" charset="0"/>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$61,713 - $68,985</a:t>
                      </a:r>
                      <a:endParaRPr sz="18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242717645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$77,000 </a:t>
            </a:r>
            <a:r>
              <a:rPr lang="en-US" sz="2400">
                <a:solidFill>
                  <a:srgbClr val="7030A0"/>
                </a:solidFill>
                <a:latin typeface="Arial"/>
                <a:ea typeface="Arial"/>
                <a:cs typeface="Arial"/>
                <a:sym typeface="Arial"/>
              </a:rPr>
              <a:t>= </a:t>
            </a:r>
            <a:r>
              <a:rPr lang="en-US" sz="2400">
                <a:solidFill>
                  <a:srgbClr val="7030A0"/>
                </a:solidFill>
              </a:rPr>
              <a:t>$52</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graphicFrame>
        <p:nvGraphicFramePr>
          <p:cNvPr id="2" name="Google Shape;197;p28">
            <a:extLst>
              <a:ext uri="{FF2B5EF4-FFF2-40B4-BE49-F238E27FC236}">
                <a16:creationId xmlns:a16="http://schemas.microsoft.com/office/drawing/2014/main" id="{471C0ED7-B620-E5A9-8B50-7CB7F0577AAD}"/>
              </a:ext>
            </a:extLst>
          </p:cNvPr>
          <p:cNvGraphicFramePr/>
          <p:nvPr>
            <p:extLst>
              <p:ext uri="{D42A27DB-BD31-4B8C-83A1-F6EECF244321}">
                <p14:modId xmlns:p14="http://schemas.microsoft.com/office/powerpoint/2010/main" val="51557656"/>
              </p:ext>
            </p:extLst>
          </p:nvPr>
        </p:nvGraphicFramePr>
        <p:xfrm>
          <a:off x="363415" y="2105213"/>
          <a:ext cx="5544300" cy="3304975"/>
        </p:xfrm>
        <a:graphic>
          <a:graphicData uri="http://schemas.openxmlformats.org/drawingml/2006/table">
            <a:tbl>
              <a:tblPr>
                <a:noFill/>
                <a:tableStyleId>{4297673E-F4D5-4A2F-BC98-C0A947F981ED}</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New Rochelle City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$61,952</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$69,663-$84,403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i="0" u="none" strike="noStrike" cap="none" dirty="0">
                          <a:solidFill>
                            <a:srgbClr val="002060"/>
                          </a:solidFill>
                          <a:effectLst/>
                          <a:latin typeface="Calibri" panose="020F0502020204030204" pitchFamily="34" charset="0"/>
                          <a:ea typeface="Arial"/>
                          <a:cs typeface="Calibri" panose="020F0502020204030204" pitchFamily="34" charset="0"/>
                          <a:sym typeface="Arial"/>
                        </a:rPr>
                        <a:t>Mount Vernon School District </a:t>
                      </a:r>
                      <a:r>
                        <a:rPr lang="en-US" sz="1400" b="1" i="0" u="none" strike="noStrike" cap="none" dirty="0">
                          <a:solidFill>
                            <a:srgbClr val="002060"/>
                          </a:solidFill>
                          <a:effectLst/>
                          <a:latin typeface="Calibri" panose="020F0502020204030204" pitchFamily="34" charset="0"/>
                          <a:ea typeface="Arial"/>
                          <a:cs typeface="Calibri" panose="020F0502020204030204" pitchFamily="34" charset="0"/>
                          <a:sym typeface="Arial"/>
                        </a:rPr>
                        <a:t>(21-22)</a:t>
                      </a:r>
                      <a:endParaRPr sz="1400" b="1" dirty="0">
                        <a:solidFill>
                          <a:srgbClr val="002060"/>
                        </a:solidFill>
                        <a:latin typeface="Calibri" panose="020F0502020204030204" pitchFamily="34" charset="0"/>
                        <a:ea typeface="Calibri"/>
                        <a:cs typeface="Calibri" panose="020F0502020204030204" pitchFamily="34" charset="0"/>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$57,559 - $64,040</a:t>
                      </a:r>
                      <a:endParaRPr sz="18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$66,654 - $74,827</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2164455806"/>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i="0" u="none" strike="noStrike" cap="none" dirty="0">
                          <a:solidFill>
                            <a:srgbClr val="002060"/>
                          </a:solidFill>
                          <a:effectLst/>
                          <a:latin typeface="Calibri" panose="020F0502020204030204" pitchFamily="34" charset="0"/>
                          <a:ea typeface="Arial"/>
                          <a:cs typeface="Calibri" panose="020F0502020204030204" pitchFamily="34" charset="0"/>
                          <a:sym typeface="Arial"/>
                        </a:rPr>
                        <a:t>White Plains City School District </a:t>
                      </a:r>
                      <a:r>
                        <a:rPr lang="en-US" sz="1400" b="1" i="0" u="none" strike="noStrike" cap="none" dirty="0">
                          <a:solidFill>
                            <a:srgbClr val="002060"/>
                          </a:solidFill>
                          <a:effectLst/>
                          <a:latin typeface="Calibri" panose="020F0502020204030204" pitchFamily="34" charset="0"/>
                          <a:ea typeface="Arial"/>
                          <a:cs typeface="Calibri" panose="020F0502020204030204" pitchFamily="34" charset="0"/>
                          <a:sym typeface="Arial"/>
                        </a:rPr>
                        <a:t>(23-24)</a:t>
                      </a:r>
                      <a:endParaRPr sz="1400" b="1" dirty="0">
                        <a:solidFill>
                          <a:srgbClr val="002060"/>
                        </a:solidFill>
                        <a:latin typeface="Calibri" panose="020F0502020204030204" pitchFamily="34" charset="0"/>
                        <a:ea typeface="Calibri"/>
                        <a:cs typeface="Calibri" panose="020F0502020204030204" pitchFamily="34" charset="0"/>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$61,713 - $68,985</a:t>
                      </a:r>
                      <a:endParaRPr sz="18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$73,789 -$81,538</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242717645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1534177768"/>
              </p:ext>
            </p:extLst>
          </p:nvPr>
        </p:nvGraphicFramePr>
        <p:xfrm>
          <a:off x="363415" y="2105213"/>
          <a:ext cx="8470400" cy="3304975"/>
        </p:xfrm>
        <a:graphic>
          <a:graphicData uri="http://schemas.openxmlformats.org/drawingml/2006/table">
            <a:tbl>
              <a:tblPr>
                <a:noFill/>
                <a:tableStyleId>{4297673E-F4D5-4A2F-BC98-C0A947F981ED}</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New Rochelle City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$61,952</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$69,663-$84,403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$80,211-$102,747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$125,763-$144,792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i="0" u="none" strike="noStrike" cap="none" dirty="0">
                          <a:solidFill>
                            <a:srgbClr val="002060"/>
                          </a:solidFill>
                          <a:effectLst/>
                          <a:latin typeface="Calibri" panose="020F0502020204030204" pitchFamily="34" charset="0"/>
                          <a:ea typeface="Arial"/>
                          <a:cs typeface="Calibri" panose="020F0502020204030204" pitchFamily="34" charset="0"/>
                          <a:sym typeface="Arial"/>
                        </a:rPr>
                        <a:t>Mount Vernon School District </a:t>
                      </a:r>
                      <a:r>
                        <a:rPr lang="en-US" sz="1400" b="1" i="0" u="none" strike="noStrike" cap="none" dirty="0">
                          <a:solidFill>
                            <a:srgbClr val="002060"/>
                          </a:solidFill>
                          <a:effectLst/>
                          <a:latin typeface="Calibri" panose="020F0502020204030204" pitchFamily="34" charset="0"/>
                          <a:ea typeface="Arial"/>
                          <a:cs typeface="Calibri" panose="020F0502020204030204" pitchFamily="34" charset="0"/>
                          <a:sym typeface="Arial"/>
                        </a:rPr>
                        <a:t>(21-22)</a:t>
                      </a:r>
                      <a:endParaRPr sz="1400" b="1" dirty="0">
                        <a:solidFill>
                          <a:srgbClr val="002060"/>
                        </a:solidFill>
                        <a:latin typeface="Calibri" panose="020F0502020204030204" pitchFamily="34" charset="0"/>
                        <a:ea typeface="Calibri"/>
                        <a:cs typeface="Calibri" panose="020F0502020204030204" pitchFamily="34" charset="0"/>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$57,559 - $64,040</a:t>
                      </a:r>
                      <a:endParaRPr sz="18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$66,654 - $74,827</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$75,808 - $86,581</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$111,573-$123,921</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2164455806"/>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i="0" u="none" strike="noStrike" cap="none" dirty="0">
                          <a:solidFill>
                            <a:srgbClr val="002060"/>
                          </a:solidFill>
                          <a:effectLst/>
                          <a:latin typeface="Calibri" panose="020F0502020204030204" pitchFamily="34" charset="0"/>
                          <a:ea typeface="Arial"/>
                          <a:cs typeface="Calibri" panose="020F0502020204030204" pitchFamily="34" charset="0"/>
                          <a:sym typeface="Arial"/>
                        </a:rPr>
                        <a:t>White Plains City School District </a:t>
                      </a:r>
                      <a:r>
                        <a:rPr lang="en-US" sz="1400" b="1" i="0" u="none" strike="noStrike" cap="none" dirty="0">
                          <a:solidFill>
                            <a:srgbClr val="002060"/>
                          </a:solidFill>
                          <a:effectLst/>
                          <a:latin typeface="Calibri" panose="020F0502020204030204" pitchFamily="34" charset="0"/>
                          <a:ea typeface="Arial"/>
                          <a:cs typeface="Calibri" panose="020F0502020204030204" pitchFamily="34" charset="0"/>
                          <a:sym typeface="Arial"/>
                        </a:rPr>
                        <a:t>(23-24)</a:t>
                      </a:r>
                      <a:endParaRPr sz="1400" b="1" dirty="0">
                        <a:solidFill>
                          <a:srgbClr val="002060"/>
                        </a:solidFill>
                        <a:latin typeface="Calibri" panose="020F0502020204030204" pitchFamily="34" charset="0"/>
                        <a:ea typeface="Calibri"/>
                        <a:cs typeface="Calibri" panose="020F0502020204030204" pitchFamily="34" charset="0"/>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$61,713 - $68,985</a:t>
                      </a:r>
                      <a:endParaRPr sz="18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$73,789 -$81,538</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$85,780 -$102,293</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$125,159 -$142,214</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2427176459"/>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$135,300 </a:t>
            </a:r>
            <a:r>
              <a:rPr lang="en-US" sz="2400">
                <a:solidFill>
                  <a:srgbClr val="7030A0"/>
                </a:solidFill>
                <a:latin typeface="Arial"/>
                <a:ea typeface="Arial"/>
                <a:cs typeface="Arial"/>
                <a:sym typeface="Arial"/>
              </a:rPr>
              <a:t>= </a:t>
            </a:r>
            <a:r>
              <a:rPr lang="en-US" sz="2400">
                <a:solidFill>
                  <a:srgbClr val="7030A0"/>
                </a:solidFill>
              </a:rPr>
              <a:t>$91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$2,742-$10,650</a:t>
            </a:r>
            <a:endParaRPr dirty="0"/>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$798-$7,507</a:t>
            </a:r>
            <a:endParaRPr/>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876</Words>
  <Application>Microsoft Office PowerPoint</Application>
  <PresentationFormat>On-screen Show (4:3)</PresentationFormat>
  <Paragraphs>87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3</cp:revision>
  <dcterms:modified xsi:type="dcterms:W3CDTF">2023-09-08T23:05:56Z</dcterms:modified>
</cp:coreProperties>
</file>