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540" y="13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jpe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jpe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$61,070-$68,123</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$93,862-$101,441</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dirty="0">
                <a:solidFill>
                  <a:schemeClr val="dk1"/>
                </a:solidFill>
                <a:latin typeface="Calibri"/>
                <a:ea typeface="Calibri"/>
                <a:cs typeface="Calibri"/>
                <a:sym typeface="Calibri"/>
              </a:rPr>
              <a:t>The </a:t>
            </a:r>
            <a:r>
              <a:rPr lang="en-US" sz="1400" b="1" i="0" u="none" strike="noStrike" cap="none" dirty="0">
                <a:solidFill>
                  <a:schemeClr val="dk1"/>
                </a:solidFill>
                <a:latin typeface="Calibri"/>
                <a:ea typeface="Calibri"/>
                <a:cs typeface="Calibri"/>
                <a:sym typeface="Calibri"/>
              </a:rPr>
              <a:t>average</a:t>
            </a:r>
            <a:r>
              <a:rPr lang="en-US" sz="1400" b="0" i="0" u="none" strike="noStrike" cap="none" dirty="0">
                <a:solidFill>
                  <a:schemeClr val="dk1"/>
                </a:solidFill>
                <a:latin typeface="Calibri"/>
                <a:ea typeface="Calibri"/>
                <a:cs typeface="Calibri"/>
                <a:sym typeface="Calibri"/>
              </a:rPr>
              <a:t> wage of all </a:t>
            </a:r>
            <a:r>
              <a:rPr lang="en-US" sz="1400" b="1" i="0" u="none" strike="noStrike" cap="none" dirty="0">
                <a:solidFill>
                  <a:schemeClr val="dk1"/>
                </a:solidFill>
                <a:latin typeface="Calibri"/>
                <a:ea typeface="Calibri"/>
                <a:cs typeface="Calibri"/>
                <a:sym typeface="Calibri"/>
              </a:rPr>
              <a:t>full-time workers </a:t>
            </a:r>
            <a:r>
              <a:rPr lang="en-US" sz="1400" b="0" i="0" u="none" strike="noStrike" cap="none" dirty="0">
                <a:solidFill>
                  <a:schemeClr val="dk1"/>
                </a:solidFill>
                <a:latin typeface="Calibri"/>
                <a:ea typeface="Calibri"/>
                <a:cs typeface="Calibri"/>
                <a:sym typeface="Calibri"/>
              </a:rPr>
              <a:t>in the county: </a:t>
            </a:r>
            <a:r>
              <a:rPr lang="en-US" b="1" dirty="0">
                <a:solidFill>
                  <a:schemeClr val="dk1"/>
                </a:solidFill>
                <a:latin typeface="Calibri"/>
                <a:ea typeface="Calibri"/>
                <a:cs typeface="Calibri"/>
                <a:sym typeface="Calibri"/>
              </a:rPr>
              <a:t>$67,600</a:t>
            </a:r>
            <a:r>
              <a:rPr lang="en-US" sz="1400" b="0" i="0" u="none" strike="noStrike" cap="none" dirty="0">
                <a:solidFill>
                  <a:srgbClr val="272D41"/>
                </a:solidFill>
                <a:latin typeface="Calibri"/>
                <a:ea typeface="Calibri"/>
                <a:cs typeface="Calibri"/>
                <a:sym typeface="Calibri"/>
              </a:rPr>
              <a:t>*</a:t>
            </a:r>
            <a:endParaRPr sz="1400" b="0" i="0" u="none" strike="noStrike" cap="none" baseline="30000" dirty="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dirty="0">
                <a:solidFill>
                  <a:schemeClr val="dk1"/>
                </a:solidFill>
                <a:latin typeface="Calibri"/>
                <a:ea typeface="Calibri"/>
                <a:cs typeface="Calibri"/>
                <a:sym typeface="Calibri"/>
              </a:rPr>
              <a:t>Median  </a:t>
            </a:r>
            <a:r>
              <a:rPr lang="en-US" sz="1400" b="1" i="0" u="none" strike="noStrike" cap="none" dirty="0">
                <a:solidFill>
                  <a:schemeClr val="dk1"/>
                </a:solidFill>
                <a:latin typeface="Calibri"/>
                <a:ea typeface="Calibri"/>
                <a:cs typeface="Calibri"/>
                <a:sym typeface="Calibri"/>
              </a:rPr>
              <a:t>home </a:t>
            </a:r>
            <a:r>
              <a:rPr lang="en-US" sz="1400" b="0" i="0" u="none" strike="noStrike" cap="none" dirty="0">
                <a:solidFill>
                  <a:schemeClr val="dk1"/>
                </a:solidFill>
                <a:latin typeface="Calibri"/>
                <a:ea typeface="Calibri"/>
                <a:cs typeface="Calibri"/>
                <a:sym typeface="Calibri"/>
              </a:rPr>
              <a:t>value: </a:t>
            </a:r>
            <a:r>
              <a:rPr lang="en-US" b="1" dirty="0">
                <a:solidFill>
                  <a:schemeClr val="dk1"/>
                </a:solidFill>
                <a:latin typeface="Calibri"/>
                <a:ea typeface="Calibri"/>
                <a:cs typeface="Calibri"/>
                <a:sym typeface="Calibri"/>
              </a:rPr>
              <a:t>$657,300</a:t>
            </a:r>
            <a:r>
              <a:rPr lang="en-US" sz="1400" b="1" i="0" u="none" strike="noStrike" cap="none" dirty="0">
                <a:solidFill>
                  <a:schemeClr val="dk1"/>
                </a:solidFill>
                <a:latin typeface="Calibri"/>
                <a:ea typeface="Calibri"/>
                <a:cs typeface="Calibri"/>
                <a:sym typeface="Calibri"/>
              </a:rPr>
              <a:t>*</a:t>
            </a:r>
            <a:endParaRPr sz="1400" b="0" i="0" u="none" strike="noStrike" cap="none" dirty="0">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$2,053</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t>
            </a:r>
            <a:r>
              <a:rPr lang="en-US" sz="660" dirty="0">
                <a:solidFill>
                  <a:schemeClr val="dk1"/>
                </a:solidFill>
                <a:latin typeface="Calibri"/>
                <a:ea typeface="Calibri"/>
                <a:cs typeface="Calibri"/>
                <a:sym typeface="Calibri"/>
              </a:rPr>
              <a:t>AMB 9.11.23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2022-2023</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sp>
        <p:nvSpPr>
          <p:cNvPr id="123" name="Google Shape;123;p13"/>
          <p:cNvSpPr/>
          <p:nvPr/>
        </p:nvSpPr>
        <p:spPr>
          <a:xfrm>
            <a:off x="5321850" y="1491726"/>
            <a:ext cx="2054862" cy="307577"/>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Queens County, NY </a:t>
            </a:r>
            <a:endParaRPr dirty="0"/>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41" name="Google Shape;141;p13"/>
          <p:cNvSpPr txBox="1"/>
          <p:nvPr/>
        </p:nvSpPr>
        <p:spPr>
          <a:xfrm>
            <a:off x="5625729" y="2944640"/>
            <a:ext cx="80518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$2,215 - $7,376</a:t>
            </a:r>
            <a:endParaRPr dirty="0"/>
          </a:p>
        </p:txBody>
      </p:sp>
      <p:sp>
        <p:nvSpPr>
          <p:cNvPr id="142" name="Google Shape;142;p13"/>
          <p:cNvSpPr txBox="1"/>
          <p:nvPr/>
        </p:nvSpPr>
        <p:spPr>
          <a:xfrm>
            <a:off x="6430919" y="4055504"/>
            <a:ext cx="9279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$988 - $6,345</a:t>
            </a:r>
            <a:endParaRPr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7">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18">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19">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0">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1">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2">
            <a:alphaModFix/>
          </a:blip>
          <a:stretch>
            <a:fillRect/>
          </a:stretch>
        </p:blipFill>
        <p:spPr>
          <a:xfrm>
            <a:off x="155650" y="9606326"/>
            <a:ext cx="1056850" cy="358320"/>
          </a:xfrm>
          <a:prstGeom prst="rect">
            <a:avLst/>
          </a:prstGeom>
          <a:noFill/>
          <a:ln>
            <a:noFill/>
          </a:ln>
        </p:spPr>
      </p:pic>
      <p:pic>
        <p:nvPicPr>
          <p:cNvPr id="1028" name="Picture 4">
            <a:extLst>
              <a:ext uri="{FF2B5EF4-FFF2-40B4-BE49-F238E27FC236}">
                <a16:creationId xmlns:a16="http://schemas.microsoft.com/office/drawing/2014/main" id="{F6CD17CE-E14C-8284-16B3-7DD181AAC57B}"/>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l="26632" t="27671" r="31664" b="19849"/>
          <a:stretch/>
        </p:blipFill>
        <p:spPr bwMode="auto">
          <a:xfrm>
            <a:off x="2052109" y="5475289"/>
            <a:ext cx="2516700" cy="18816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B13E265-4ADA-BAEB-C7CE-38C511474BA7}"/>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761631" y="5463625"/>
            <a:ext cx="2584157" cy="18754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 name="Picture 2" descr="Queens - Simple English Wikipedia, the free encyclopedia">
            <a:extLst>
              <a:ext uri="{FF2B5EF4-FFF2-40B4-BE49-F238E27FC236}">
                <a16:creationId xmlns:a16="http://schemas.microsoft.com/office/drawing/2014/main" id="{BEF7F9ED-22BB-7956-BFA4-6E3569F73629}"/>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176624" y="491412"/>
            <a:ext cx="897135" cy="8735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15925 Rockaway Blvd, Jamaica, NY 11434">
            <a:extLst>
              <a:ext uri="{FF2B5EF4-FFF2-40B4-BE49-F238E27FC236}">
                <a16:creationId xmlns:a16="http://schemas.microsoft.com/office/drawing/2014/main" id="{000C1EE9-E49A-4DAE-D3EA-24A1D3BD92FF}"/>
              </a:ext>
            </a:extLst>
          </p:cNvPr>
          <p:cNvPicPr>
            <a:picLocks noChangeAspect="1" noChangeArrowheads="1"/>
          </p:cNvPicPr>
          <p:nvPr/>
        </p:nvPicPr>
        <p:blipFill rotWithShape="1">
          <a:blip r:embed="rId26">
            <a:extLst>
              <a:ext uri="{28A0092B-C50C-407E-A947-70E740481C1C}">
                <a14:useLocalDpi xmlns:a14="http://schemas.microsoft.com/office/drawing/2010/main" val="0"/>
              </a:ext>
            </a:extLst>
          </a:blip>
          <a:srcRect l="42560" t="11565" r="23030" b="16076"/>
          <a:stretch/>
        </p:blipFill>
        <p:spPr bwMode="auto">
          <a:xfrm>
            <a:off x="2041544" y="5514204"/>
            <a:ext cx="2527266" cy="18561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$64,600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a:t>
            </a:r>
            <a:endParaRPr sz="1400" dirty="0">
              <a:solidFill>
                <a:schemeClr val="lt1"/>
              </a:solidFill>
              <a:latin typeface="Calibri"/>
              <a:ea typeface="Calibri"/>
              <a:cs typeface="Calibri"/>
              <a:sym typeface="Calibri"/>
            </a:endParaRPr>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$191,000</a:t>
            </a:r>
            <a:endParaRPr dirty="0"/>
          </a:p>
        </p:txBody>
      </p:sp>
      <p:pic>
        <p:nvPicPr>
          <p:cNvPr id="4" name="Picture 6">
            <a:extLst>
              <a:ext uri="{FF2B5EF4-FFF2-40B4-BE49-F238E27FC236}">
                <a16:creationId xmlns:a16="http://schemas.microsoft.com/office/drawing/2014/main" id="{6C45F82A-1F4D-5B41-C55D-5BF4CEE30584}"/>
              </a:ext>
            </a:extLst>
          </p:cNvPr>
          <p:cNvPicPr>
            <a:picLocks noChangeAspect="1" noChangeArrowheads="1"/>
          </p:cNvPicPr>
          <p:nvPr/>
        </p:nvPicPr>
        <p:blipFill rotWithShape="1">
          <a:blip r:embed="rId27">
            <a:extLst>
              <a:ext uri="{28A0092B-C50C-407E-A947-70E740481C1C}">
                <a14:useLocalDpi xmlns:a14="http://schemas.microsoft.com/office/drawing/2010/main" val="0"/>
              </a:ext>
            </a:extLst>
          </a:blip>
          <a:srcRect l="32128" t="11724" r="19143" b="31893"/>
          <a:stretch/>
        </p:blipFill>
        <p:spPr bwMode="auto">
          <a:xfrm>
            <a:off x="4719555" y="5464868"/>
            <a:ext cx="2612694" cy="19042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$97,700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 ★</a:t>
            </a:r>
            <a:endParaRPr sz="1400" dirty="0">
              <a:solidFill>
                <a:schemeClr val="lt1"/>
              </a:solidFill>
              <a:latin typeface="Calibri"/>
              <a:ea typeface="Calibri"/>
              <a:cs typeface="Calibri"/>
              <a:sym typeface="Calibri"/>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$401,000</a:t>
            </a:r>
            <a:endParaRPr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282</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Open Sans</vt:lpstr>
      <vt:lpstr>Arial</vt:lpstr>
      <vt:lpstr>Open Sans ExtraBold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Allie Bolter</cp:lastModifiedBy>
  <cp:revision>7</cp:revision>
  <dcterms:modified xsi:type="dcterms:W3CDTF">2023-09-12T02:38:18Z</dcterms:modified>
</cp:coreProperties>
</file>