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43" d="100"/>
          <a:sy n="143" d="100"/>
        </p:scale>
        <p:origin x="464" y="208"/>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10/16/26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10/16/26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10/16/26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$66,779 - $93,026</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01702" y="3483033"/>
            <a:ext cx="1383067"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$136,982 - $172,807</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$95,004</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$884,652*</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$2,580</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92774"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10.16.26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08574" y="1491726"/>
            <a:ext cx="2440262"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Westchester County, NY</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29846"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$4,131 - $9,808</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$708 - $8,092</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235 Sedgwick Ave, Yonkers, NY 10705">
            <a:extLst>
              <a:ext uri="{FF2B5EF4-FFF2-40B4-BE49-F238E27FC236}">
                <a16:creationId xmlns:a16="http://schemas.microsoft.com/office/drawing/2014/main" id="{6944E738-0D7F-7A46-F335-6FE8183F7892}"/>
              </a:ext>
            </a:extLst>
          </p:cNvPr>
          <p:cNvPicPr>
            <a:picLocks noChangeAspect="1"/>
          </p:cNvPicPr>
          <p:nvPr/>
        </p:nvPicPr>
        <p:blipFill>
          <a:blip r:embed="rId21"/>
          <a:srcRect l="14180" t="10560" r="11438" b="18727"/>
          <a:stretch>
            <a:fillRect/>
          </a:stretch>
        </p:blipFill>
        <p:spPr>
          <a:xfrm>
            <a:off x="1943638" y="5369399"/>
            <a:ext cx="2815082" cy="20026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3 Gabriel Drive, Cortlandt Manor, NY 10567">
            <a:extLst>
              <a:ext uri="{FF2B5EF4-FFF2-40B4-BE49-F238E27FC236}">
                <a16:creationId xmlns:a16="http://schemas.microsoft.com/office/drawing/2014/main" id="{4FD2C55E-452E-7AD8-8C93-DA720E8867A3}"/>
              </a:ext>
            </a:extLst>
          </p:cNvPr>
          <p:cNvPicPr>
            <a:picLocks noChangeAspect="1"/>
          </p:cNvPicPr>
          <p:nvPr/>
        </p:nvPicPr>
        <p:blipFill>
          <a:blip r:embed="rId22"/>
          <a:srcRect l="5984" r="5747" b="9406"/>
          <a:stretch>
            <a:fillRect/>
          </a:stretch>
        </p:blipFill>
        <p:spPr>
          <a:xfrm>
            <a:off x="4887074" y="5365574"/>
            <a:ext cx="2590986" cy="19899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37986"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$710,000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742257"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$330,000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324990"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$80,000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33802"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$155,000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DEE83E24-1972-6567-F35C-1AD5C7CAD9EF}"/>
              </a:ext>
            </a:extLst>
          </p:cNvPr>
          <p:cNvPicPr>
            <a:picLocks noChangeAspect="1"/>
          </p:cNvPicPr>
          <p:nvPr/>
        </p:nvPicPr>
        <p:blipFill>
          <a:blip r:embed="rId23"/>
          <a:stretch>
            <a:fillRect/>
          </a:stretch>
        </p:blipFill>
        <p:spPr>
          <a:xfrm>
            <a:off x="6008539" y="429007"/>
            <a:ext cx="1155098" cy="877875"/>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6968</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2026-10-16T15:52:20Z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