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9"/>
  </p:notesMasterIdLst>
  <p:sldIdLst>
    <p:sldId id="256" r:id="rId3"/>
    <p:sldId id="545" r:id="rId4"/>
    <p:sldId id="546" r:id="rId5"/>
    <p:sldId id="541" r:id="rId6"/>
    <p:sldId id="547"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643E"/>
    <a:srgbClr val="00407D"/>
    <a:srgbClr val="27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31" autoAdjust="0"/>
    <p:restoredTop sz="80325" autoAdjust="0"/>
  </p:normalViewPr>
  <p:slideViewPr>
    <p:cSldViewPr snapToGrid="0">
      <p:cViewPr varScale="1">
        <p:scale>
          <a:sx n="93" d="100"/>
          <a:sy n="93" d="100"/>
        </p:scale>
        <p:origin x="138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3390D-AAFA-47F3-9473-0B6567F1EF02}" type="datetimeFigureOut">
              <a:rPr lang="en-US" smtClean="0"/>
              <a:t>10/6/26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E0338-313F-4126-A8A4-C23C84E22391}" type="slidenum">
              <a:rPr lang="en-US" smtClean="0"/>
              <a:t>‹#›</a:t>
            </a:fld>
            <a:endParaRPr lang="en-US"/>
          </a:p>
        </p:txBody>
      </p:sp>
    </p:spTree>
    <p:extLst>
      <p:ext uri="{BB962C8B-B14F-4D97-AF65-F5344CB8AC3E}">
        <p14:creationId xmlns:p14="http://schemas.microsoft.com/office/powerpoint/2010/main" val="69888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10.6.26 with 2026-2027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a:t>
            </a:r>
            <a:r>
              <a:rPr lang="en-US" dirty="0" err="1"/>
              <a:t>xxxx</a:t>
            </a:r>
            <a:r>
              <a:rPr lang="en-US" dirty="0"/>
              <a:t> to $</a:t>
            </a:r>
            <a:r>
              <a:rPr lang="en-US" dirty="0" err="1"/>
              <a:t>yyyyy</a:t>
            </a:r>
            <a:r>
              <a:rPr lang="en-US" dirty="0"/>
              <a:t>. Teachers have a school year contract that is typically XXX days. That means a starting teachers hourly wage is about $YY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RECOMMENDATION: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request so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3308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10.6.26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full-time. Our districts provide an increase for additional education which you can see in this table.”</a:t>
            </a:r>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0132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10.6.26 with 2026-2027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has since taken more courses. The higher number is for someone who has taken quite a few more courses 15 -20 over the years since they earned their masters.”</a:t>
            </a: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1101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Updated 10.6.26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therefore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endParaRPr lang="en-US" dirty="0"/>
          </a:p>
        </p:txBody>
      </p:sp>
      <p:sp>
        <p:nvSpPr>
          <p:cNvPr id="4" name="Slide Number Placeholder 3"/>
          <p:cNvSpPr>
            <a:spLocks noGrp="1"/>
          </p:cNvSpPr>
          <p:nvPr>
            <p:ph type="sldNum" sz="quarter" idx="5"/>
          </p:nvPr>
        </p:nvSpPr>
        <p:spPr/>
        <p:txBody>
          <a:bodyPr/>
          <a:lstStyle/>
          <a:p>
            <a:fld id="{B47E0338-313F-4126-A8A4-C23C84E22391}" type="slidenum">
              <a:rPr lang="en-US" smtClean="0"/>
              <a:t>5</a:t>
            </a:fld>
            <a:endParaRPr lang="en-US"/>
          </a:p>
        </p:txBody>
      </p:sp>
    </p:spTree>
    <p:extLst>
      <p:ext uri="{BB962C8B-B14F-4D97-AF65-F5344CB8AC3E}">
        <p14:creationId xmlns:p14="http://schemas.microsoft.com/office/powerpoint/2010/main" val="1758669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75: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10.6.26 with 2026-2027 salary schedules</a:t>
            </a: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endParaRPr dirty="0"/>
          </a:p>
        </p:txBody>
      </p:sp>
      <p:sp>
        <p:nvSpPr>
          <p:cNvPr id="352" name="Google Shape;352;p75: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4890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8737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E6296C-74C4-4ED9-A503-1C16909B201C}" type="datetimeFigureOut">
              <a:rPr lang="en-US" smtClean="0"/>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28840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E6296C-74C4-4ED9-A503-1C16909B201C}" type="datetimeFigureOut">
              <a:rPr lang="en-US" smtClean="0"/>
              <a:t>10/6/26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13155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E6296C-74C4-4ED9-A503-1C16909B201C}" type="datetimeFigureOut">
              <a:rPr lang="en-US" smtClean="0"/>
              <a:t>10/6/26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51345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E6296C-74C4-4ED9-A503-1C16909B201C}" type="datetimeFigureOut">
              <a:rPr lang="en-US" smtClean="0"/>
              <a:t>10/6/26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05446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6296C-74C4-4ED9-A503-1C16909B201C}" type="datetimeFigureOut">
              <a:rPr lang="en-US" smtClean="0"/>
              <a:t>10/6/26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6780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84983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2795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66025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026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266477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05925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6317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10/6/26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345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10/6/26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84251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10/6/26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9790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10/6/26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42112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1636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4370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7534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11370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6296C-74C4-4ED9-A503-1C16909B201C}" type="datetimeFigureOut">
              <a:rPr lang="en-US" smtClean="0"/>
              <a:t>10/6/26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97802-A2AC-4AB5-A5BD-02B48C84A275}" type="slidenum">
              <a:rPr lang="en-US" smtClean="0"/>
              <a:t>‹#›</a:t>
            </a:fld>
            <a:endParaRPr lang="en-US"/>
          </a:p>
        </p:txBody>
      </p:sp>
    </p:spTree>
    <p:extLst>
      <p:ext uri="{BB962C8B-B14F-4D97-AF65-F5344CB8AC3E}">
        <p14:creationId xmlns:p14="http://schemas.microsoft.com/office/powerpoint/2010/main" val="3832994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10/6/26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extLst>
      <p:ext uri="{BB962C8B-B14F-4D97-AF65-F5344CB8AC3E}">
        <p14:creationId xmlns:p14="http://schemas.microsoft.com/office/powerpoint/2010/main" val="373927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presentation-faculty" TargetMode="External"/><Relationship Id="rId7" Type="http://schemas.openxmlformats.org/officeDocument/2006/relationships/image" Target="../media/image3.png"/><Relationship Id="rId2" Type="http://schemas.openxmlformats.org/officeDocument/2006/relationships/hyperlink" Target="https://getthefactsout.org/presentation-students" TargetMode="External"/><Relationship Id="rId1" Type="http://schemas.openxmlformats.org/officeDocument/2006/relationships/slideLayout" Target="../slideLayouts/slideLayout2.xml"/><Relationship Id="rId6" Type="http://schemas.openxmlformats.org/officeDocument/2006/relationships/hyperlink" Target="https://getthefactsout.org/resource-usage-and-copyright-permissions/"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2EC4CB-DA82-4D1D-902C-518EE8DB7352}"/>
              </a:ext>
            </a:extLst>
          </p:cNvPr>
          <p:cNvSpPr>
            <a:spLocks noGrp="1"/>
          </p:cNvSpPr>
          <p:nvPr>
            <p:ph type="title"/>
          </p:nvPr>
        </p:nvSpPr>
        <p:spPr>
          <a:xfrm>
            <a:off x="628650" y="83431"/>
            <a:ext cx="7886700" cy="1325563"/>
          </a:xfrm>
        </p:spPr>
        <p:txBody>
          <a:bodyPr/>
          <a:lstStyle/>
          <a:p>
            <a:pPr algn="ctr"/>
            <a:r>
              <a:rPr lang="en-US" b="1" dirty="0">
                <a:latin typeface="Tahoma" panose="020B0604030504040204" pitchFamily="34" charset="0"/>
                <a:ea typeface="Tahoma" panose="020B0604030504040204" pitchFamily="34" charset="0"/>
                <a:cs typeface="Tahoma" panose="020B0604030504040204" pitchFamily="34" charset="0"/>
              </a:rPr>
              <a:t>Instructions</a:t>
            </a:r>
          </a:p>
        </p:txBody>
      </p:sp>
      <p:sp>
        <p:nvSpPr>
          <p:cNvPr id="5" name="Content Placeholder 4">
            <a:extLst>
              <a:ext uri="{FF2B5EF4-FFF2-40B4-BE49-F238E27FC236}">
                <a16:creationId xmlns:a16="http://schemas.microsoft.com/office/drawing/2014/main" id="{5AAACFC2-6796-4785-A8CE-7B7653F146A6}"/>
              </a:ext>
            </a:extLst>
          </p:cNvPr>
          <p:cNvSpPr>
            <a:spLocks noGrp="1"/>
          </p:cNvSpPr>
          <p:nvPr>
            <p:ph idx="1"/>
          </p:nvPr>
        </p:nvSpPr>
        <p:spPr>
          <a:xfrm>
            <a:off x="560496" y="1490535"/>
            <a:ext cx="7886700" cy="3961788"/>
          </a:xfrm>
        </p:spPr>
        <p:txBody>
          <a:bodyPr>
            <a:normAutofit/>
          </a:bodyPr>
          <a:lstStyle/>
          <a:p>
            <a:r>
              <a:rPr lang="en-US" sz="2400" dirty="0"/>
              <a:t>The next slide is designed to fit into either a </a:t>
            </a:r>
            <a:r>
              <a:rPr lang="en-US" sz="2400" dirty="0">
                <a:hlinkClick r:id="rId2"/>
              </a:rPr>
              <a:t>GFO student presentation: Busting Myths About the Teaching Profession</a:t>
            </a:r>
            <a:r>
              <a:rPr lang="en-US" sz="2400" dirty="0"/>
              <a:t> or a </a:t>
            </a:r>
            <a:r>
              <a:rPr lang="en-US" sz="2400" dirty="0">
                <a:hlinkClick r:id="rId3"/>
              </a:rPr>
              <a:t>GFO faculty/staff presentation: Teaching: The Best Kept Secret!</a:t>
            </a:r>
            <a:r>
              <a:rPr lang="en-US" sz="2400" dirty="0"/>
              <a:t>.  </a:t>
            </a:r>
          </a:p>
          <a:p>
            <a:r>
              <a:rPr lang="en-US" sz="2400" dirty="0"/>
              <a:t>It matches the teacher salary slide in the presentation slide decks. </a:t>
            </a:r>
          </a:p>
          <a:p>
            <a:r>
              <a:rPr lang="en-US" sz="2400" dirty="0"/>
              <a:t>You can simply copy and paste this into the slide deck and be ready to present!</a:t>
            </a:r>
          </a:p>
          <a:p>
            <a:r>
              <a:rPr lang="en-US" sz="2400" i="1" dirty="0">
                <a:solidFill>
                  <a:srgbClr val="EF643E"/>
                </a:solidFill>
              </a:rPr>
              <a:t>Note: </a:t>
            </a:r>
            <a:r>
              <a:rPr lang="en-US" sz="2400" dirty="0">
                <a:solidFill>
                  <a:srgbClr val="EF643E"/>
                </a:solidFill>
              </a:rPr>
              <a:t>The Notes section of these slides contain scripts and pointers for presenting</a:t>
            </a:r>
          </a:p>
        </p:txBody>
      </p:sp>
      <p:pic>
        <p:nvPicPr>
          <p:cNvPr id="6" name="Picture 2" descr="Image result for national science foundation robert noyce teacher scholarship program">
            <a:extLst>
              <a:ext uri="{FF2B5EF4-FFF2-40B4-BE49-F238E27FC236}">
                <a16:creationId xmlns:a16="http://schemas.microsoft.com/office/drawing/2014/main" id="{EC11D6C8-D8FC-4064-891A-50C414BD7A7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1956" y="5763118"/>
            <a:ext cx="816545" cy="823077"/>
          </a:xfrm>
          <a:prstGeom prst="rect">
            <a:avLst/>
          </a:prstGeom>
          <a:noFill/>
          <a:extLst>
            <a:ext uri="{909E8E84-426E-40dd-AFC4-6F175D3DCCD1}">
              <a14:hiddenFill xmlns="" xmlns:a14="http://schemas.microsoft.com/office/drawing/2010/main">
                <a:solidFill>
                  <a:srgbClr val="FFFFFF"/>
                </a:solidFill>
              </a14:hiddenFill>
            </a:ext>
          </a:extLst>
        </p:spPr>
      </p:pic>
      <p:sp>
        <p:nvSpPr>
          <p:cNvPr id="7" name="Google Shape;161;p1">
            <a:extLst>
              <a:ext uri="{FF2B5EF4-FFF2-40B4-BE49-F238E27FC236}">
                <a16:creationId xmlns:a16="http://schemas.microsoft.com/office/drawing/2014/main" id="{B440BC4E-6A22-437A-A937-DDC5C2A5A89F}"/>
              </a:ext>
            </a:extLst>
          </p:cNvPr>
          <p:cNvSpPr/>
          <p:nvPr/>
        </p:nvSpPr>
        <p:spPr>
          <a:xfrm>
            <a:off x="4827155" y="5644889"/>
            <a:ext cx="3276600" cy="120028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Any opinions, findings, and conclusions or recommendations expressed in this material are those of the author(s) and do not necessarily reflect the views of the National Science Foundation. NSF DUE #1821710, 1821462, and 2337285. </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3737BD98-DDBB-4255-B4ED-7D583C6EE1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3" y="5510872"/>
            <a:ext cx="3078291" cy="825084"/>
          </a:xfrm>
          <a:prstGeom prst="rect">
            <a:avLst/>
          </a:prstGeom>
        </p:spPr>
      </p:pic>
      <p:sp>
        <p:nvSpPr>
          <p:cNvPr id="9" name="TextBox 8">
            <a:extLst>
              <a:ext uri="{FF2B5EF4-FFF2-40B4-BE49-F238E27FC236}">
                <a16:creationId xmlns:a16="http://schemas.microsoft.com/office/drawing/2014/main" id="{DB96C701-F098-4393-891D-A529A0EE9D4B}"/>
              </a:ext>
            </a:extLst>
          </p:cNvPr>
          <p:cNvSpPr txBox="1"/>
          <p:nvPr/>
        </p:nvSpPr>
        <p:spPr>
          <a:xfrm>
            <a:off x="181233" y="6277773"/>
            <a:ext cx="2726673" cy="523220"/>
          </a:xfrm>
          <a:prstGeom prst="rect">
            <a:avLst/>
          </a:prstGeom>
          <a:noFill/>
        </p:spPr>
        <p:txBody>
          <a:bodyPr wrap="square" rtlCol="0">
            <a:spAutoFit/>
          </a:bodyPr>
          <a:lstStyle/>
          <a:p>
            <a:r>
              <a:rPr lang="en-US" sz="1400" b="1" dirty="0">
                <a:latin typeface="Cavolini" panose="03000502040302020204" pitchFamily="66" charset="0"/>
                <a:cs typeface="Cavolini" panose="03000502040302020204" pitchFamily="66" charset="0"/>
              </a:rPr>
              <a:t>Repairing the reputation of the teaching profession</a:t>
            </a:r>
          </a:p>
        </p:txBody>
      </p:sp>
      <p:pic>
        <p:nvPicPr>
          <p:cNvPr id="3" name="Picture 2">
            <a:hlinkClick r:id="rId6"/>
            <a:extLst>
              <a:ext uri="{FF2B5EF4-FFF2-40B4-BE49-F238E27FC236}">
                <a16:creationId xmlns:a16="http://schemas.microsoft.com/office/drawing/2014/main" id="{3112CED6-82F0-47B8-9BBD-28EB96DD2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8430" y="6391745"/>
            <a:ext cx="838200" cy="295275"/>
          </a:xfrm>
          <a:prstGeom prst="rect">
            <a:avLst/>
          </a:prstGeom>
        </p:spPr>
      </p:pic>
    </p:spTree>
    <p:extLst>
      <p:ext uri="{BB962C8B-B14F-4D97-AF65-F5344CB8AC3E}">
        <p14:creationId xmlns:p14="http://schemas.microsoft.com/office/powerpoint/2010/main" val="2460366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7030A0"/>
                </a:solidFill>
                <a:latin typeface="Arial" panose="020B0604020202020204"/>
              </a:rPr>
              <a:t>180-day contract </a:t>
            </a:r>
            <a:r>
              <a:rPr lang="en-US" sz="2400" dirty="0">
                <a:solidFill>
                  <a:srgbClr val="7030A0"/>
                </a:solidFill>
                <a:latin typeface="Arial" panose="020B0604020202020204"/>
                <a:sym typeface="Calibri"/>
              </a:rPr>
              <a:t>→</a:t>
            </a:r>
            <a:r>
              <a:rPr lang="en-US" sz="2400" dirty="0">
                <a:solidFill>
                  <a:srgbClr val="7030A0"/>
                </a:solidFill>
                <a:latin typeface="Arial" panose="020B0604020202020204"/>
              </a:rPr>
              <a:t> $75,500 = $52.43/hr.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98973E1C-11F8-12AB-29E2-9334E753A8FF}"/>
              </a:ext>
            </a:extLst>
          </p:cNvPr>
          <p:cNvGraphicFramePr/>
          <p:nvPr>
            <p:extLst>
              <p:ext uri="{D42A27DB-BD31-4B8C-83A1-F6EECF244321}">
                <p14:modId xmlns:p14="http://schemas.microsoft.com/office/powerpoint/2010/main" val="2700874612"/>
              </p:ext>
            </p:extLst>
          </p:nvPr>
        </p:nvGraphicFramePr>
        <p:xfrm>
          <a:off x="351321" y="2797879"/>
          <a:ext cx="408124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Community School District 11</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$71,314 - $79,550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23169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6429" y="446145"/>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lvl="0" algn="ctr" defTabSz="914400">
              <a:defRPr/>
            </a:pPr>
            <a:r>
              <a:rPr lang="en-US" sz="2400" dirty="0">
                <a:solidFill>
                  <a:srgbClr val="7030A0"/>
                </a:solidFill>
              </a:rPr>
              <a:t>180-day contract </a:t>
            </a:r>
            <a:r>
              <a:rPr lang="en-US" sz="2400" dirty="0">
                <a:solidFill>
                  <a:srgbClr val="7030A0"/>
                </a:solidFill>
                <a:sym typeface="Calibri"/>
              </a:rPr>
              <a:t>→</a:t>
            </a:r>
            <a:r>
              <a:rPr lang="en-US" sz="2400" dirty="0">
                <a:solidFill>
                  <a:srgbClr val="7030A0"/>
                </a:solidFill>
              </a:rPr>
              <a:t> $85,000 = $59.03/hr.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FB9CA794-481C-285B-46F1-E6B3736D2334}"/>
              </a:ext>
            </a:extLst>
          </p:cNvPr>
          <p:cNvGraphicFramePr/>
          <p:nvPr>
            <p:extLst>
              <p:ext uri="{D42A27DB-BD31-4B8C-83A1-F6EECF244321}">
                <p14:modId xmlns:p14="http://schemas.microsoft.com/office/powerpoint/2010/main" val="1388744497"/>
              </p:ext>
            </p:extLst>
          </p:nvPr>
        </p:nvGraphicFramePr>
        <p:xfrm>
          <a:off x="351321" y="2797879"/>
          <a:ext cx="700732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Community School District 11</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$71,314 - $79,550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$75,312 - $83,117</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$84,164 - $94,003</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188450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820107067"/>
              </p:ext>
            </p:extLst>
          </p:nvPr>
        </p:nvGraphicFramePr>
        <p:xfrm>
          <a:off x="351321" y="2797879"/>
          <a:ext cx="847036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Community School District 11</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$71,314 - $79,550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$75,312 - $83,117</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$84,164 - $94,003</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$119,425 - $128,277</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718601"/>
            <a:ext cx="6195514" cy="830997"/>
          </a:xfrm>
          <a:prstGeom prst="rect">
            <a:avLst/>
          </a:prstGeom>
          <a:noFill/>
        </p:spPr>
        <p:txBody>
          <a:bodyPr wrap="square" rtlCol="0">
            <a:spAutoFit/>
          </a:bodyPr>
          <a:lstStyle/>
          <a:p>
            <a:pPr lvl="0" algn="ctr" defTabSz="914400">
              <a:defRPr/>
            </a:pPr>
            <a:r>
              <a:rPr lang="en-US" sz="2400" dirty="0">
                <a:solidFill>
                  <a:srgbClr val="7030A0"/>
                </a:solidFill>
              </a:rPr>
              <a:t>180-day contract </a:t>
            </a:r>
            <a:r>
              <a:rPr lang="en-US" sz="2400">
                <a:solidFill>
                  <a:srgbClr val="7030A0"/>
                </a:solidFill>
                <a:sym typeface="Calibri"/>
              </a:rPr>
              <a:t>→</a:t>
            </a:r>
            <a:r>
              <a:rPr lang="en-US" sz="2400">
                <a:solidFill>
                  <a:srgbClr val="7030A0"/>
                </a:solidFill>
              </a:rPr>
              <a:t> $124,000 = $86.11/</a:t>
            </a:r>
            <a:r>
              <a:rPr lang="en-US" sz="2400" dirty="0">
                <a:solidFill>
                  <a:srgbClr val="7030A0"/>
                </a:solidFill>
              </a:rPr>
              <a:t>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spTree>
    <p:extLst>
      <p:ext uri="{BB962C8B-B14F-4D97-AF65-F5344CB8AC3E}">
        <p14:creationId xmlns:p14="http://schemas.microsoft.com/office/powerpoint/2010/main" val="227909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278;p13">
            <a:extLst>
              <a:ext uri="{FF2B5EF4-FFF2-40B4-BE49-F238E27FC236}">
                <a16:creationId xmlns:a16="http://schemas.microsoft.com/office/drawing/2014/main" id="{5E17D0B1-FC9E-4DB8-AB60-E5F5B25E3048}"/>
              </a:ext>
            </a:extLst>
          </p:cNvPr>
          <p:cNvGraphicFramePr/>
          <p:nvPr>
            <p:extLst>
              <p:ext uri="{D42A27DB-BD31-4B8C-83A1-F6EECF244321}">
                <p14:modId xmlns:p14="http://schemas.microsoft.com/office/powerpoint/2010/main" val="4093831002"/>
              </p:ext>
            </p:extLst>
          </p:nvPr>
        </p:nvGraphicFramePr>
        <p:xfrm>
          <a:off x="342900" y="2781697"/>
          <a:ext cx="8458200" cy="1779223"/>
        </p:xfrm>
        <a:graphic>
          <a:graphicData uri="http://schemas.openxmlformats.org/drawingml/2006/table">
            <a:tbl>
              <a:tblPr>
                <a:noFill/>
              </a:tblPr>
              <a:tblGrid>
                <a:gridCol w="3836709">
                  <a:extLst>
                    <a:ext uri="{9D8B030D-6E8A-4147-A177-3AD203B41FA5}">
                      <a16:colId xmlns:a16="http://schemas.microsoft.com/office/drawing/2014/main" val="20000"/>
                    </a:ext>
                  </a:extLst>
                </a:gridCol>
                <a:gridCol w="1569563">
                  <a:extLst>
                    <a:ext uri="{9D8B030D-6E8A-4147-A177-3AD203B41FA5}">
                      <a16:colId xmlns:a16="http://schemas.microsoft.com/office/drawing/2014/main" val="20001"/>
                    </a:ext>
                  </a:extLst>
                </a:gridCol>
                <a:gridCol w="1569563">
                  <a:extLst>
                    <a:ext uri="{9D8B030D-6E8A-4147-A177-3AD203B41FA5}">
                      <a16:colId xmlns:a16="http://schemas.microsoft.com/office/drawing/2014/main" val="20002"/>
                    </a:ext>
                  </a:extLst>
                </a:gridCol>
                <a:gridCol w="1482365">
                  <a:extLst>
                    <a:ext uri="{9D8B030D-6E8A-4147-A177-3AD203B41FA5}">
                      <a16:colId xmlns:a16="http://schemas.microsoft.com/office/drawing/2014/main" val="20003"/>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Minimum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Maximum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rtl="0">
                        <a:lnSpc>
                          <a:spcPct val="90000"/>
                        </a:lnSpc>
                        <a:spcBef>
                          <a:spcPts val="0"/>
                        </a:spcBef>
                        <a:spcAft>
                          <a:spcPts val="0"/>
                        </a:spcAft>
                        <a:buNone/>
                      </a:pPr>
                      <a:r>
                        <a:rPr lang="en-US" sz="2400" b="1" u="none" strike="noStrike" cap="none" dirty="0">
                          <a:solidFill>
                            <a:srgbClr val="002060"/>
                          </a:solidFill>
                          <a:latin typeface="Calibri"/>
                          <a:ea typeface="Calibri"/>
                          <a:cs typeface="Calibri"/>
                          <a:sym typeface="Calibri"/>
                        </a:rPr>
                        <a:t>Asst. Principal – High School</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230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$157,906</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$184,035</a:t>
                      </a:r>
                      <a:endParaRPr lang="en-US" sz="2000" kern="1200" dirty="0">
                        <a:solidFill>
                          <a:schemeClr val="tx1"/>
                        </a:solidFill>
                        <a:latin typeface="+mn-lt"/>
                        <a:ea typeface="+mn-ea"/>
                        <a:cs typeface="+mn-cs"/>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 School</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230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$192,374</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$215,913</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5" name="Google Shape;279;p13">
            <a:extLst>
              <a:ext uri="{FF2B5EF4-FFF2-40B4-BE49-F238E27FC236}">
                <a16:creationId xmlns:a16="http://schemas.microsoft.com/office/drawing/2014/main" id="{7DD35A27-C6B5-4670-BDCD-576658AD0C87}"/>
              </a:ext>
            </a:extLst>
          </p:cNvPr>
          <p:cNvSpPr txBox="1">
            <a:spLocks noGrp="1"/>
          </p:cNvSpPr>
          <p:nvPr>
            <p:ph type="title"/>
          </p:nvPr>
        </p:nvSpPr>
        <p:spPr>
          <a:xfrm>
            <a:off x="180050" y="328683"/>
            <a:ext cx="6940630" cy="17345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2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endParaRPr dirty="0">
              <a:solidFill>
                <a:schemeClr val="tx2">
                  <a:lumMod val="75000"/>
                </a:schemeClr>
              </a:solidFill>
              <a:latin typeface="Calibri" panose="020F0502020204030204" pitchFamily="34" charset="0"/>
              <a:cs typeface="Calibri" panose="020F0502020204030204" pitchFamily="34" charset="0"/>
            </a:endParaRPr>
          </a:p>
        </p:txBody>
      </p:sp>
      <p:pic>
        <p:nvPicPr>
          <p:cNvPr id="6" name="Google Shape;275;p13" descr="https://encrypted-tbn0.gstatic.com/images?q=tbn:ANd9GcRJLlqixcXpjFYO3TX2upkutqhN_12AsD7HJPkMDmbDqdlBeUjGmw">
            <a:extLst>
              <a:ext uri="{FF2B5EF4-FFF2-40B4-BE49-F238E27FC236}">
                <a16:creationId xmlns:a16="http://schemas.microsoft.com/office/drawing/2014/main" id="{8AFAF8D6-DEC7-4D21-9425-628AD00590B6}"/>
              </a:ext>
            </a:extLst>
          </p:cNvPr>
          <p:cNvPicPr preferRelativeResize="0"/>
          <p:nvPr/>
        </p:nvPicPr>
        <p:blipFill rotWithShape="1">
          <a:blip r:embed="rId3">
            <a:alphaModFix/>
          </a:blip>
          <a:srcRect/>
          <a:stretch/>
        </p:blipFill>
        <p:spPr>
          <a:xfrm>
            <a:off x="6582685" y="138184"/>
            <a:ext cx="2274711" cy="1447800"/>
          </a:xfrm>
          <a:prstGeom prst="rect">
            <a:avLst/>
          </a:prstGeom>
          <a:noFill/>
          <a:ln>
            <a:noFill/>
          </a:ln>
        </p:spPr>
      </p:pic>
      <p:sp>
        <p:nvSpPr>
          <p:cNvPr id="7" name="TextBox 6">
            <a:extLst>
              <a:ext uri="{FF2B5EF4-FFF2-40B4-BE49-F238E27FC236}">
                <a16:creationId xmlns:a16="http://schemas.microsoft.com/office/drawing/2014/main" id="{42840E77-867A-47C2-AEB2-95E7E81E8755}"/>
              </a:ext>
            </a:extLst>
          </p:cNvPr>
          <p:cNvSpPr txBox="1"/>
          <p:nvPr/>
        </p:nvSpPr>
        <p:spPr>
          <a:xfrm>
            <a:off x="180050" y="6067651"/>
            <a:ext cx="29289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180 days</a:t>
            </a:r>
          </a:p>
        </p:txBody>
      </p:sp>
      <p:sp>
        <p:nvSpPr>
          <p:cNvPr id="8" name="TextBox 7">
            <a:extLst>
              <a:ext uri="{FF2B5EF4-FFF2-40B4-BE49-F238E27FC236}">
                <a16:creationId xmlns:a16="http://schemas.microsoft.com/office/drawing/2014/main" id="{446EC5B2-0FAB-44B3-8CCC-D43BD342BB8E}"/>
              </a:ext>
            </a:extLst>
          </p:cNvPr>
          <p:cNvSpPr txBox="1"/>
          <p:nvPr/>
        </p:nvSpPr>
        <p:spPr>
          <a:xfrm>
            <a:off x="3909818" y="6067651"/>
            <a:ext cx="460057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7030A0"/>
                </a:solidFill>
                <a:latin typeface="Arial" panose="020B0604020202020204"/>
              </a:rPr>
              <a:t>$170,000 @ 230 days = $92.39/hr.</a:t>
            </a:r>
          </a:p>
          <a:p>
            <a:pPr algn="ctr" defTabSz="914400">
              <a:defRPr/>
            </a:pPr>
            <a:r>
              <a:rPr lang="en-US" sz="2000" dirty="0">
                <a:solidFill>
                  <a:srgbClr val="7030A0"/>
                </a:solidFill>
                <a:latin typeface="Arial" panose="020B0604020202020204"/>
              </a:rPr>
              <a:t>$200,000 @ 230 days = $108.70/hr.</a:t>
            </a:r>
          </a:p>
        </p:txBody>
      </p:sp>
    </p:spTree>
    <p:extLst>
      <p:ext uri="{BB962C8B-B14F-4D97-AF65-F5344CB8AC3E}">
        <p14:creationId xmlns:p14="http://schemas.microsoft.com/office/powerpoint/2010/main" val="396340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75" descr="https://encrypted-tbn0.gstatic.com/images?q=tbn:ANd9GcRJLlqixcXpjFYO3TX2upkutqhN_12AsD7HJPkMDmbDqdlBeUjGmw"/>
          <p:cNvPicPr preferRelativeResize="0"/>
          <p:nvPr/>
        </p:nvPicPr>
        <p:blipFill rotWithShape="1">
          <a:blip r:embed="rId3">
            <a:alphaModFix/>
          </a:blip>
          <a:srcRect/>
          <a:stretch/>
        </p:blipFill>
        <p:spPr>
          <a:xfrm>
            <a:off x="94275" y="2488525"/>
            <a:ext cx="2179800" cy="1510127"/>
          </a:xfrm>
          <a:prstGeom prst="rect">
            <a:avLst/>
          </a:prstGeom>
          <a:noFill/>
          <a:ln>
            <a:noFill/>
          </a:ln>
        </p:spPr>
      </p:pic>
      <p:sp>
        <p:nvSpPr>
          <p:cNvPr id="355" name="Google Shape;355;p75"/>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002060"/>
              </a:buClr>
              <a:buSzPts val="4770"/>
              <a:buFont typeface="Tahoma"/>
              <a:buNone/>
            </a:pPr>
            <a:r>
              <a:rPr lang="en-US" sz="4770" b="1">
                <a:solidFill>
                  <a:srgbClr val="272D41"/>
                </a:solidFill>
              </a:rPr>
              <a:t>T</a:t>
            </a:r>
            <a:r>
              <a:rPr lang="en-US" sz="4770">
                <a:solidFill>
                  <a:srgbClr val="272D41"/>
                </a:solidFill>
              </a:rPr>
              <a:t>otal Rewards</a:t>
            </a:r>
            <a:endParaRPr>
              <a:solidFill>
                <a:srgbClr val="272D41"/>
              </a:solidFill>
            </a:endParaRPr>
          </a:p>
        </p:txBody>
      </p:sp>
      <p:sp>
        <p:nvSpPr>
          <p:cNvPr id="356" name="Google Shape;356;p75"/>
          <p:cNvSpPr txBox="1"/>
          <p:nvPr/>
        </p:nvSpPr>
        <p:spPr>
          <a:xfrm>
            <a:off x="550275" y="5053850"/>
            <a:ext cx="18405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Base Salary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8" name="Google Shape;358;p75"/>
          <p:cNvSpPr txBox="1"/>
          <p:nvPr/>
        </p:nvSpPr>
        <p:spPr>
          <a:xfrm>
            <a:off x="2245100" y="5053850"/>
            <a:ext cx="21798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additional activities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75"/>
          <p:cNvSpPr txBox="1"/>
          <p:nvPr/>
        </p:nvSpPr>
        <p:spPr>
          <a:xfrm>
            <a:off x="4258100" y="5053850"/>
            <a:ext cx="2045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health insurance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75"/>
          <p:cNvSpPr txBox="1"/>
          <p:nvPr/>
        </p:nvSpPr>
        <p:spPr>
          <a:xfrm>
            <a:off x="6201927" y="5053850"/>
            <a:ext cx="2447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Retirement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Benefits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61" name="Google Shape;361;p75"/>
          <p:cNvPicPr preferRelativeResize="0"/>
          <p:nvPr/>
        </p:nvPicPr>
        <p:blipFill>
          <a:blip r:embed="rId4">
            <a:alphaModFix/>
          </a:blip>
          <a:stretch>
            <a:fillRect/>
          </a:stretch>
        </p:blipFill>
        <p:spPr>
          <a:xfrm>
            <a:off x="5566600" y="2614500"/>
            <a:ext cx="1339025" cy="1339025"/>
          </a:xfrm>
          <a:prstGeom prst="rect">
            <a:avLst/>
          </a:prstGeom>
          <a:noFill/>
          <a:ln>
            <a:noFill/>
          </a:ln>
        </p:spPr>
      </p:pic>
      <p:pic>
        <p:nvPicPr>
          <p:cNvPr id="362" name="Google Shape;362;p75"/>
          <p:cNvPicPr preferRelativeResize="0"/>
          <p:nvPr/>
        </p:nvPicPr>
        <p:blipFill>
          <a:blip r:embed="rId5">
            <a:alphaModFix/>
          </a:blip>
          <a:stretch>
            <a:fillRect/>
          </a:stretch>
        </p:blipFill>
        <p:spPr>
          <a:xfrm>
            <a:off x="7433974" y="2459025"/>
            <a:ext cx="1633816" cy="1649975"/>
          </a:xfrm>
          <a:prstGeom prst="rect">
            <a:avLst/>
          </a:prstGeom>
          <a:noFill/>
          <a:ln>
            <a:noFill/>
          </a:ln>
        </p:spPr>
      </p:pic>
      <p:sp>
        <p:nvSpPr>
          <p:cNvPr id="363" name="Google Shape;363;p75"/>
          <p:cNvSpPr/>
          <p:nvPr/>
        </p:nvSpPr>
        <p:spPr>
          <a:xfrm>
            <a:off x="52239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75"/>
          <p:cNvSpPr/>
          <p:nvPr/>
        </p:nvSpPr>
        <p:spPr>
          <a:xfrm>
            <a:off x="22521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75"/>
          <p:cNvSpPr/>
          <p:nvPr/>
        </p:nvSpPr>
        <p:spPr>
          <a:xfrm>
            <a:off x="69003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02B8A2A5-80DE-AFC9-5596-4F655879E7E8}"/>
              </a:ext>
            </a:extLst>
          </p:cNvPr>
          <p:cNvSpPr/>
          <p:nvPr/>
        </p:nvSpPr>
        <p:spPr>
          <a:xfrm>
            <a:off x="2891835" y="1937885"/>
            <a:ext cx="2179800" cy="2522584"/>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859D9A1-EC66-F80E-2EF8-0E8D39E16046}"/>
              </a:ext>
            </a:extLst>
          </p:cNvPr>
          <p:cNvSpPr txBox="1"/>
          <p:nvPr/>
        </p:nvSpPr>
        <p:spPr>
          <a:xfrm>
            <a:off x="3925935" y="1995628"/>
            <a:ext cx="1170375"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5" name="TextBox 4">
            <a:extLst>
              <a:ext uri="{FF2B5EF4-FFF2-40B4-BE49-F238E27FC236}">
                <a16:creationId xmlns:a16="http://schemas.microsoft.com/office/drawing/2014/main" id="{B8FB5193-55C3-8233-CF59-21DF16A7987B}"/>
              </a:ext>
            </a:extLst>
          </p:cNvPr>
          <p:cNvSpPr txBox="1"/>
          <p:nvPr/>
        </p:nvSpPr>
        <p:spPr>
          <a:xfrm>
            <a:off x="2919579" y="3885444"/>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6" name="TextBox 5">
            <a:extLst>
              <a:ext uri="{FF2B5EF4-FFF2-40B4-BE49-F238E27FC236}">
                <a16:creationId xmlns:a16="http://schemas.microsoft.com/office/drawing/2014/main" id="{6753AEE6-69F5-3A7B-C56E-1A725E2EDC90}"/>
              </a:ext>
            </a:extLst>
          </p:cNvPr>
          <p:cNvSpPr txBox="1"/>
          <p:nvPr/>
        </p:nvSpPr>
        <p:spPr>
          <a:xfrm>
            <a:off x="2927505" y="2080409"/>
            <a:ext cx="1097504" cy="646331"/>
          </a:xfrm>
          <a:prstGeom prst="rect">
            <a:avLst/>
          </a:prstGeom>
          <a:noFill/>
        </p:spPr>
        <p:txBody>
          <a:bodyPr wrap="square" rtlCol="0">
            <a:spAutoFit/>
          </a:bodyPr>
          <a:lstStyle/>
          <a:p>
            <a:r>
              <a:rPr lang="en-US" sz="1800" b="1" dirty="0">
                <a:solidFill>
                  <a:srgbClr val="814892"/>
                </a:solidFill>
              </a:rPr>
              <a:t>$891 - $12,605</a:t>
            </a:r>
          </a:p>
        </p:txBody>
      </p:sp>
      <p:sp>
        <p:nvSpPr>
          <p:cNvPr id="7" name="TextBox 6">
            <a:extLst>
              <a:ext uri="{FF2B5EF4-FFF2-40B4-BE49-F238E27FC236}">
                <a16:creationId xmlns:a16="http://schemas.microsoft.com/office/drawing/2014/main" id="{F0F54594-FB8A-83A8-7F55-AF822DA8D368}"/>
              </a:ext>
            </a:extLst>
          </p:cNvPr>
          <p:cNvSpPr txBox="1"/>
          <p:nvPr/>
        </p:nvSpPr>
        <p:spPr>
          <a:xfrm>
            <a:off x="4039024" y="3392681"/>
            <a:ext cx="1097504" cy="646331"/>
          </a:xfrm>
          <a:prstGeom prst="rect">
            <a:avLst/>
          </a:prstGeom>
          <a:noFill/>
        </p:spPr>
        <p:txBody>
          <a:bodyPr wrap="square" rtlCol="0">
            <a:spAutoFit/>
          </a:bodyPr>
          <a:lstStyle/>
          <a:p>
            <a:r>
              <a:rPr lang="en-US" sz="1800" b="1" dirty="0">
                <a:solidFill>
                  <a:srgbClr val="814892"/>
                </a:solidFill>
              </a:rPr>
              <a:t>$414 - $12,605</a:t>
            </a:r>
          </a:p>
        </p:txBody>
      </p:sp>
      <p:pic>
        <p:nvPicPr>
          <p:cNvPr id="3" name="Picture 2">
            <a:extLst>
              <a:ext uri="{FF2B5EF4-FFF2-40B4-BE49-F238E27FC236}">
                <a16:creationId xmlns:a16="http://schemas.microsoft.com/office/drawing/2014/main" id="{F770754A-C701-02AF-7E41-1A072512EA9A}"/>
              </a:ext>
            </a:extLst>
          </p:cNvPr>
          <p:cNvPicPr>
            <a:picLocks noChangeAspect="1"/>
          </p:cNvPicPr>
          <p:nvPr/>
        </p:nvPicPr>
        <p:blipFill>
          <a:blip r:embed="rId6"/>
          <a:stretch>
            <a:fillRect/>
          </a:stretch>
        </p:blipFill>
        <p:spPr>
          <a:xfrm>
            <a:off x="4098735" y="2713447"/>
            <a:ext cx="652329" cy="445047"/>
          </a:xfrm>
          <a:prstGeom prst="rect">
            <a:avLst/>
          </a:prstGeom>
        </p:spPr>
      </p:pic>
      <p:pic>
        <p:nvPicPr>
          <p:cNvPr id="10" name="Picture 9">
            <a:extLst>
              <a:ext uri="{FF2B5EF4-FFF2-40B4-BE49-F238E27FC236}">
                <a16:creationId xmlns:a16="http://schemas.microsoft.com/office/drawing/2014/main" id="{D1E90493-BE31-11DA-0698-2F3568A64A89}"/>
              </a:ext>
            </a:extLst>
          </p:cNvPr>
          <p:cNvPicPr>
            <a:picLocks noChangeAspect="1"/>
          </p:cNvPicPr>
          <p:nvPr/>
        </p:nvPicPr>
        <p:blipFill>
          <a:blip r:embed="rId7"/>
          <a:stretch>
            <a:fillRect/>
          </a:stretch>
        </p:blipFill>
        <p:spPr>
          <a:xfrm>
            <a:off x="3051146" y="3009863"/>
            <a:ext cx="573074" cy="829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FCC7669-5575-4211-8EFA-DCC82165D373}" vid="{C2ABBBD6-B763-44E3-B646-ACE9C6701DEF}"/>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FCC7669-5575-4211-8EFA-DCC82165D373}" vid="{5EE49B96-FEB3-46DE-9B45-AEE8871609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STATE-(Name(s))-County-2021-2022-Salary-Slide-Template</Template>
  <TotalTime>349</TotalTime>
  <Words>1049</Words>
  <Application>Microsoft Macintosh PowerPoint</Application>
  <PresentationFormat>On-screen Show (4:3)</PresentationFormat>
  <Paragraphs>96</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Cavolini</vt:lpstr>
      <vt:lpstr>Open Sans</vt:lpstr>
      <vt:lpstr>Tahoma</vt:lpstr>
      <vt:lpstr>Office Theme</vt:lpstr>
      <vt:lpstr>1_Office Theme</vt:lpstr>
      <vt:lpstr>Instructions</vt:lpstr>
      <vt:lpstr>Teacher Salaries school-year contracts</vt:lpstr>
      <vt:lpstr>Teacher Salaries school-year contracts</vt:lpstr>
      <vt:lpstr>Teacher Salaries school-year contracts</vt:lpstr>
      <vt:lpstr>Administrator Salaries </vt:lpstr>
      <vt:lpstr>Total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Allie Bolter</dc:creator>
  <cp:lastModifiedBy>Deyo, Christopher M</cp:lastModifiedBy>
  <cp:revision>39</cp:revision>
  <dcterms:created xsi:type="dcterms:W3CDTF">2022-08-02T19:12:40Z</dcterms:created>
  <dcterms:modified xsi:type="dcterms:W3CDTF">2026-10-06T19:36:08Z</dcterms:modified>
</cp:coreProperties>
</file>