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8"/>
  </p:notesMasterIdLst>
  <p:sldIdLst>
    <p:sldId id="256" r:id="rId3"/>
    <p:sldId id="545" r:id="rId4"/>
    <p:sldId id="546" r:id="rId5"/>
    <p:sldId id="541" r:id="rId6"/>
    <p:sldId id="275"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F643E"/>
    <a:srgbClr val="00407D"/>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000" autoAdjust="0"/>
    <p:restoredTop sz="80270" autoAdjust="0"/>
  </p:normalViewPr>
  <p:slideViewPr>
    <p:cSldViewPr snapToGrid="0">
      <p:cViewPr varScale="1">
        <p:scale>
          <a:sx n="71" d="100"/>
          <a:sy n="71" d="100"/>
        </p:scale>
        <p:origin x="654"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6/18/2024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dirty="0"/>
              <a:t>“Here are starting salaries for some districts in our area.  You can see that starting salaries range from $</a:t>
            </a:r>
            <a:r>
              <a:rPr lang="en-US" dirty="0" err="1"/>
              <a:t>xxxx</a:t>
            </a:r>
            <a:r>
              <a:rPr lang="en-US" dirty="0"/>
              <a:t> to $</a:t>
            </a:r>
            <a:r>
              <a:rPr lang="en-US" dirty="0" err="1"/>
              <a:t>yyyyy</a:t>
            </a:r>
            <a:r>
              <a:rPr lang="en-US" dirty="0"/>
              <a:t>. Teachers have a school year contract that is typically XXX days. That means a starting teachers hourly wage is about $YY per hour. Teachers also get paid for any extra work they do outside of teaching classes. I’ll show you more on that in a minute.”</a:t>
            </a:r>
          </a:p>
          <a:p>
            <a:pPr marL="0" lvl="0" indent="0" algn="l" rtl="0">
              <a:spcBef>
                <a:spcPts val="0"/>
              </a:spcBef>
              <a:spcAft>
                <a:spcPts val="0"/>
              </a:spcAft>
              <a:buClr>
                <a:schemeClr val="dk1"/>
              </a:buClr>
              <a:buSzPts val="1200"/>
              <a:buFont typeface="Calibri"/>
              <a:buNone/>
            </a:pPr>
            <a:endParaRPr lang="en-US" dirty="0"/>
          </a:p>
          <a:p>
            <a:pPr marL="0" marR="0" lvl="0" indent="0" algn="l" defTabSz="914400" rtl="0" eaLnBrk="1" fontAlgn="auto" latinLnBrk="0" hangingPunct="1">
              <a:lnSpc>
                <a:spcPct val="100000"/>
              </a:lnSpc>
              <a:spcBef>
                <a:spcPts val="0"/>
              </a:spcBef>
              <a:spcAft>
                <a:spcPts val="0"/>
              </a:spcAft>
              <a:buClr>
                <a:schemeClr val="dk1"/>
              </a:buClr>
              <a:buSzPts val="1200"/>
              <a:buFont typeface="Calibri"/>
              <a:buNone/>
              <a:tabLst/>
              <a:defRPr/>
            </a:pPr>
            <a:r>
              <a:rPr lang="en-US" b="1" dirty="0"/>
              <a:t>RECOMMENDATION: </a:t>
            </a:r>
            <a:r>
              <a:rPr lang="en-US" dirty="0"/>
              <a:t>Please use local teacher salary data.  We have found that when you don’t, it’s met with much skepticism and does not help the audience see why teachers rate their lives highly all across the country. You can look on the Teacher Salary Data section of the GFO website for your area: </a:t>
            </a:r>
            <a:r>
              <a:rPr lang="en-US" b="1" dirty="0"/>
              <a:t>https://getthefactsout.org/teacher-salary-data/ </a:t>
            </a:r>
            <a:r>
              <a:rPr lang="en-US" dirty="0"/>
              <a:t>If you do not see your area, please fill out a request so that GFO can find data for your area: </a:t>
            </a:r>
            <a:r>
              <a:rPr lang="en-US" sz="1200" b="1" dirty="0">
                <a:solidFill>
                  <a:srgbClr val="EF643E"/>
                </a:solidFill>
                <a:latin typeface="Calibri" panose="020F0502020204030204" pitchFamily="34" charset="0"/>
                <a:cs typeface="Calibri" panose="020F0502020204030204" pitchFamily="34" charset="0"/>
              </a:rPr>
              <a:t>https://tinyurl.com/data-request</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None/>
            </a:pPr>
            <a:endParaRPr lang="en-US" dirty="0"/>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None/>
            </a:pPr>
            <a:endParaRPr lang="en-US" dirty="0"/>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24330896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0" dirty="0"/>
              <a:t>“After 5 years of teaching in the district, you can see there are pre-determined steps or increases in salary that a teacher receives. There are also often cost of living raises to these schedules that get negotiated later. We also show teachers with an MA or MS in this table because over half of teachers earn a master’s degree before they are 30.  Most people don’t know that there are programs all over the country designed for practicing teachers to earn their MA while teaching full-time. Our districts provide an increase for additional education which you can see in this table.”</a:t>
            </a:r>
          </a:p>
          <a:p>
            <a:pPr marL="0" lvl="0" indent="0" algn="l" rtl="0">
              <a:spcBef>
                <a:spcPts val="0"/>
              </a:spcBef>
              <a:spcAft>
                <a:spcPts val="0"/>
              </a:spcAft>
              <a:buNone/>
            </a:pP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3</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7013215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lang="en-US" b="1" dirty="0"/>
          </a:p>
          <a:p>
            <a:pPr marL="0" lvl="0" indent="0" algn="l" rtl="0">
              <a:spcBef>
                <a:spcPts val="0"/>
              </a:spcBef>
              <a:spcAft>
                <a:spcPts val="0"/>
              </a:spcAft>
              <a:buClr>
                <a:schemeClr val="dk1"/>
              </a:buClr>
              <a:buSzPts val="1200"/>
              <a:buFont typeface="Calibri"/>
              <a:buNone/>
            </a:pPr>
            <a:r>
              <a:rPr lang="en-US" b="0" dirty="0"/>
              <a:t>“Here are salaries at Mid-Career for our area.  You can see some very sizeable increases have built over the years.  This is a combination longevity and loyalty reward. Part is due to experience but also to reward those who stay with the district.“ </a:t>
            </a:r>
          </a:p>
          <a:p>
            <a:pPr marL="0" lvl="0" indent="0" algn="l" rtl="0">
              <a:spcBef>
                <a:spcPts val="0"/>
              </a:spcBef>
              <a:spcAft>
                <a:spcPts val="0"/>
              </a:spcAft>
              <a:buClr>
                <a:schemeClr val="dk1"/>
              </a:buClr>
              <a:buSzPts val="1200"/>
              <a:buFont typeface="Calibri"/>
              <a:buNone/>
            </a:pPr>
            <a:endParaRPr lang="en-US" b="0" dirty="0"/>
          </a:p>
          <a:p>
            <a:pPr marL="0" lvl="0" indent="0" algn="l" rtl="0">
              <a:spcBef>
                <a:spcPts val="0"/>
              </a:spcBef>
              <a:spcAft>
                <a:spcPts val="0"/>
              </a:spcAft>
              <a:buClr>
                <a:schemeClr val="dk1"/>
              </a:buClr>
              <a:buSzPts val="1200"/>
              <a:buFont typeface="Calibri"/>
              <a:buNone/>
            </a:pPr>
            <a:r>
              <a:rPr lang="en-US" b="0" dirty="0"/>
              <a:t>“The range shown here is for someone who just earned their MA right at Year 15, that’s the lower number, and the higher number is someone who earned their MA a few years ago and has since taken more courses. The higher number is for someone who has taken quite a few more courses 15 -20 over the years since they earned their masters.”</a:t>
            </a:r>
            <a:endParaRPr lang="en-US"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4</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11101939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p75: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51" name="Google Shape;351;p75: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6/7/24 with 23-24 salary schedules.</a:t>
            </a:r>
          </a:p>
          <a:p>
            <a:pPr marL="0" lvl="0" indent="0" algn="l" rtl="0">
              <a:spcBef>
                <a:spcPts val="0"/>
              </a:spcBef>
              <a:spcAft>
                <a:spcPts val="0"/>
              </a:spcAft>
              <a:buClr>
                <a:schemeClr val="dk1"/>
              </a:buClr>
              <a:buSzPts val="1200"/>
              <a:buFont typeface="Calibri"/>
              <a:buNone/>
            </a:pPr>
            <a:endParaRPr dirty="0"/>
          </a:p>
          <a:p>
            <a:pPr marL="0" lvl="0" indent="0" algn="l" rtl="0">
              <a:lnSpc>
                <a:spcPct val="100000"/>
              </a:lnSpc>
              <a:spcBef>
                <a:spcPts val="0"/>
              </a:spcBef>
              <a:spcAft>
                <a:spcPts val="0"/>
              </a:spcAft>
              <a:buClr>
                <a:schemeClr val="dk1"/>
              </a:buClr>
              <a:buSzPts val="1200"/>
              <a:buFont typeface="Calibri"/>
              <a:buNone/>
            </a:pPr>
            <a:r>
              <a:rPr lang="en-US" dirty="0"/>
              <a:t>“All of the salaries that we just discussed are “base salaries” Just the minimum teachers receive. But most teachers do more than that.  When teachers coach, sponsor clubs, sub for another teacher, tutor, all of that comes with negotiated stipends/bonuses. The middle 50% range for these activities is $1 - $8K per year.  Some teachers like to do multiple activities and tell us that it’s not unreasonable to add $12 - $18K to their salary doing these types of activities.”</a:t>
            </a:r>
            <a:endParaRPr dirty="0"/>
          </a:p>
        </p:txBody>
      </p:sp>
      <p:sp>
        <p:nvSpPr>
          <p:cNvPr id="352" name="Google Shape;352;p75: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Arial"/>
                <a:cs typeface="Arial"/>
                <a:sym typeface="Arial"/>
              </a:rPr>
              <a:pPr marL="0" marR="0" lvl="0" indent="0" algn="r" defTabSz="914400" rtl="0" eaLnBrk="1" fontAlgn="auto" latinLnBrk="0" hangingPunct="1">
                <a:lnSpc>
                  <a:spcPct val="100000"/>
                </a:lnSpc>
                <a:spcBef>
                  <a:spcPts val="0"/>
                </a:spcBef>
                <a:spcAft>
                  <a:spcPts val="0"/>
                </a:spcAft>
                <a:buClr>
                  <a:srgbClr val="000000"/>
                </a:buClr>
                <a:buSzPts val="1400"/>
                <a:buFont typeface="Arial"/>
                <a:buNone/>
                <a:tabLst/>
                <a:defRPr/>
              </a:pPr>
              <a:t>5</a:t>
            </a:fld>
            <a:endParaRPr kumimoji="0" sz="1400" b="0" i="0" u="none" strike="noStrike" kern="0" cap="none" spc="0" normalizeH="0" baseline="0" noProof="0">
              <a:ln>
                <a:noFill/>
              </a:ln>
              <a:solidFill>
                <a:srgbClr val="000000"/>
              </a:solidFill>
              <a:effectLst/>
              <a:uLnTx/>
              <a:uFillTx/>
              <a:latin typeface="Arial"/>
              <a:ea typeface="Arial"/>
              <a:cs typeface="Arial"/>
              <a:sym typeface="Aria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6/18/2024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6/18/2024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6/18/2024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6/18/2024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6/18/2024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6/18/2024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6/18/2024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7" Type="http://schemas.openxmlformats.org/officeDocument/2006/relationships/image" Target="../media/image3.png"/><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 Id="rId6" Type="http://schemas.openxmlformats.org/officeDocument/2006/relationships/hyperlink" Target="https://getthefactsout.org/resource-usage-and-copyright-permissions/" TargetMode="External"/><Relationship Id="rId5" Type="http://schemas.openxmlformats.org/officeDocument/2006/relationships/image" Target="../media/image2.pn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3" Type="http://schemas.openxmlformats.org/officeDocument/2006/relationships/image" Target="../media/image4.jpg"/><Relationship Id="rId7" Type="http://schemas.openxmlformats.org/officeDocument/2006/relationships/image" Target="../media/image8.png"/><Relationship Id="rId2" Type="http://schemas.openxmlformats.org/officeDocument/2006/relationships/notesSlide" Target="../notesSlides/notesSlide4.xml"/><Relationship Id="rId1" Type="http://schemas.openxmlformats.org/officeDocument/2006/relationships/slideLayout" Target="../slideLayouts/slideLayout13.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a:xfrm>
            <a:off x="628650" y="83431"/>
            <a:ext cx="7886700" cy="1325563"/>
          </a:xfrm>
        </p:spPr>
        <p:txBody>
          <a:bodyPr/>
          <a:lstStyle/>
          <a:p>
            <a:pPr algn="ctr"/>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a:xfrm>
            <a:off x="560496" y="1490535"/>
            <a:ext cx="7886700" cy="3961788"/>
          </a:xfrm>
        </p:spPr>
        <p:txBody>
          <a:bodyPr>
            <a:normAutofit/>
          </a:bodyPr>
          <a:lstStyle/>
          <a:p>
            <a:r>
              <a:rPr lang="en-US" sz="2400" dirty="0"/>
              <a:t>The next slide is designed to fit into either a </a:t>
            </a:r>
            <a:r>
              <a:rPr lang="en-US" sz="2400" dirty="0">
                <a:hlinkClick r:id="rId2"/>
              </a:rPr>
              <a:t>GFO student presentation: Busting Myths About the Teaching Profession</a:t>
            </a:r>
            <a:r>
              <a:rPr lang="en-US" sz="2400" dirty="0"/>
              <a:t> or a </a:t>
            </a:r>
            <a:r>
              <a:rPr lang="en-US" sz="2400" dirty="0">
                <a:hlinkClick r:id="rId3"/>
              </a:rPr>
              <a:t>GFO faculty/staff presentation: Teaching: The Best Kept Secret!</a:t>
            </a:r>
            <a:r>
              <a:rPr lang="en-US" sz="2400" dirty="0"/>
              <a:t>.  </a:t>
            </a:r>
          </a:p>
          <a:p>
            <a:r>
              <a:rPr lang="en-US" sz="2400" dirty="0"/>
              <a:t>It matches the teacher salary slide in the presentation slide decks. </a:t>
            </a:r>
          </a:p>
          <a:p>
            <a:r>
              <a:rPr lang="en-US" sz="2400" dirty="0"/>
              <a:t>You can simply copy and paste this into the slide deck and be ready to present!</a:t>
            </a:r>
          </a:p>
          <a:p>
            <a:r>
              <a:rPr lang="en-US" sz="2400" i="1" dirty="0">
                <a:solidFill>
                  <a:srgbClr val="EF643E"/>
                </a:solidFill>
              </a:rPr>
              <a:t>Note: </a:t>
            </a:r>
            <a:r>
              <a:rPr lang="en-US" sz="2400" dirty="0">
                <a:solidFill>
                  <a:srgbClr val="EF643E"/>
                </a:solidFill>
              </a:rPr>
              <a:t>The Notes section of these slides contain scripts and pointers for presenting</a:t>
            </a:r>
          </a:p>
        </p:txBody>
      </p:sp>
      <p:pic>
        <p:nvPicPr>
          <p:cNvPr id="6" name="Picture 2" descr="Image result for national science foundation robert noyce teacher scholarship program">
            <a:extLst>
              <a:ext uri="{FF2B5EF4-FFF2-40B4-BE49-F238E27FC236}">
                <a16:creationId xmlns:a16="http://schemas.microsoft.com/office/drawing/2014/main" id="{EC11D6C8-D8FC-4064-891A-50C414BD7A79}"/>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8241956" y="5763118"/>
            <a:ext cx="816545" cy="823077"/>
          </a:xfrm>
          <a:prstGeom prst="rect">
            <a:avLst/>
          </a:prstGeom>
          <a:noFill/>
          <a:extLst>
            <a:ext uri="{909E8E84-426E-40dd-AFC4-6F175D3DCCD1}">
              <a14:hiddenFill xmlns="" xmlns:a14="http://schemas.microsoft.com/office/drawing/2010/main">
                <a:solidFill>
                  <a:srgbClr val="FFFFFF"/>
                </a:solidFill>
              </a14:hiddenFill>
            </a:ext>
          </a:extLst>
        </p:spPr>
      </p:pic>
      <p:sp>
        <p:nvSpPr>
          <p:cNvPr id="7" name="Google Shape;161;p1">
            <a:extLst>
              <a:ext uri="{FF2B5EF4-FFF2-40B4-BE49-F238E27FC236}">
                <a16:creationId xmlns:a16="http://schemas.microsoft.com/office/drawing/2014/main" id="{B440BC4E-6A22-437A-A937-DDC5C2A5A89F}"/>
              </a:ext>
            </a:extLst>
          </p:cNvPr>
          <p:cNvSpPr/>
          <p:nvPr/>
        </p:nvSpPr>
        <p:spPr>
          <a:xfrm>
            <a:off x="4827155" y="5741874"/>
            <a:ext cx="3276600" cy="1015663"/>
          </a:xfrm>
          <a:prstGeom prst="rect">
            <a:avLst/>
          </a:prstGeom>
          <a:noFill/>
          <a:ln>
            <a:noFill/>
          </a:ln>
        </p:spPr>
        <p:txBody>
          <a:bodyPr spcFirstLastPara="1" wrap="square" lIns="91425" tIns="45700" rIns="91425" bIns="45700" anchor="t" anchorCtr="0">
            <a:spAutoFit/>
          </a:bodyPr>
          <a:lstStyle/>
          <a:p>
            <a:pPr marL="0" marR="0" lvl="0" indent="0" algn="just"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1200" b="0" i="0" u="none" strike="noStrike" kern="0" cap="none" spc="0" normalizeH="0" baseline="0" noProof="0" dirty="0">
                <a:ln>
                  <a:noFill/>
                </a:ln>
                <a:solidFill>
                  <a:srgbClr val="000000"/>
                </a:solidFill>
                <a:effectLst/>
                <a:uLnTx/>
                <a:uFillTx/>
                <a:latin typeface="Calibri"/>
                <a:ea typeface="Calibri"/>
                <a:cs typeface="Calibri"/>
                <a:sym typeface="Calibri"/>
              </a:rPr>
              <a:t>Any opinions, findings, and conclusions or recommendations expressed in this material are those of the author(s) and do not necessarily reflect the views of the National Science Foundation. NSF DUE #1821710 &amp; 1821462. </a:t>
            </a:r>
            <a:endParaRPr kumimoji="0" sz="1200" b="0" i="0" u="none" strike="noStrike" kern="0" cap="none" spc="0" normalizeH="0" baseline="0" noProof="0" dirty="0">
              <a:ln>
                <a:noFill/>
              </a:ln>
              <a:solidFill>
                <a:srgbClr val="000000"/>
              </a:solidFill>
              <a:effectLst/>
              <a:uLnTx/>
              <a:uFillTx/>
              <a:latin typeface="Calibri"/>
              <a:ea typeface="Calibri"/>
              <a:cs typeface="Calibri"/>
              <a:sym typeface="Calibri"/>
            </a:endParaRPr>
          </a:p>
        </p:txBody>
      </p:sp>
      <p:pic>
        <p:nvPicPr>
          <p:cNvPr id="8" name="Picture 7">
            <a:extLst>
              <a:ext uri="{FF2B5EF4-FFF2-40B4-BE49-F238E27FC236}">
                <a16:creationId xmlns:a16="http://schemas.microsoft.com/office/drawing/2014/main" id="{3737BD98-DDBB-4255-B4ED-7D583C6EE15A}"/>
              </a:ext>
            </a:extLst>
          </p:cNvPr>
          <p:cNvPicPr>
            <a:picLocks noChangeAspect="1"/>
          </p:cNvPicPr>
          <p:nvPr/>
        </p:nvPicPr>
        <p:blipFill rotWithShape="1">
          <a:blip r:embed="rId5" cstate="email">
            <a:extLst>
              <a:ext uri="{28A0092B-C50C-407E-A947-70E740481C1C}">
                <a14:useLocalDpi xmlns:a14="http://schemas.microsoft.com/office/drawing/2010/main"/>
              </a:ext>
            </a:extLst>
          </a:blip>
          <a:srcRect/>
          <a:stretch/>
        </p:blipFill>
        <p:spPr>
          <a:xfrm>
            <a:off x="5423" y="5510872"/>
            <a:ext cx="3078291" cy="825084"/>
          </a:xfrm>
          <a:prstGeom prst="rect">
            <a:avLst/>
          </a:prstGeom>
        </p:spPr>
      </p:pic>
      <p:sp>
        <p:nvSpPr>
          <p:cNvPr id="9" name="TextBox 8">
            <a:extLst>
              <a:ext uri="{FF2B5EF4-FFF2-40B4-BE49-F238E27FC236}">
                <a16:creationId xmlns:a16="http://schemas.microsoft.com/office/drawing/2014/main" id="{DB96C701-F098-4393-891D-A529A0EE9D4B}"/>
              </a:ext>
            </a:extLst>
          </p:cNvPr>
          <p:cNvSpPr txBox="1"/>
          <p:nvPr/>
        </p:nvSpPr>
        <p:spPr>
          <a:xfrm>
            <a:off x="181233" y="6277773"/>
            <a:ext cx="2726673" cy="523220"/>
          </a:xfrm>
          <a:prstGeom prst="rect">
            <a:avLst/>
          </a:prstGeom>
          <a:noFill/>
        </p:spPr>
        <p:txBody>
          <a:bodyPr wrap="square" rtlCol="0">
            <a:spAutoFit/>
          </a:bodyPr>
          <a:lstStyle/>
          <a:p>
            <a:r>
              <a:rPr lang="en-US" sz="1400" b="1" dirty="0">
                <a:latin typeface="Cavolini" panose="03000502040302020204" pitchFamily="66" charset="0"/>
                <a:cs typeface="Cavolini" panose="03000502040302020204" pitchFamily="66" charset="0"/>
              </a:rPr>
              <a:t>Repairing the reputation of the teaching profession</a:t>
            </a:r>
          </a:p>
        </p:txBody>
      </p:sp>
      <p:pic>
        <p:nvPicPr>
          <p:cNvPr id="3" name="Picture 2">
            <a:hlinkClick r:id="rId6"/>
            <a:extLst>
              <a:ext uri="{FF2B5EF4-FFF2-40B4-BE49-F238E27FC236}">
                <a16:creationId xmlns:a16="http://schemas.microsoft.com/office/drawing/2014/main" id="{3112CED6-82F0-47B8-9BBD-28EB96DD269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3448430" y="6391745"/>
            <a:ext cx="838200" cy="295275"/>
          </a:xfrm>
          <a:prstGeom prst="rect">
            <a:avLst/>
          </a:prstGeom>
        </p:spPr>
      </p:pic>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85288" y="239842"/>
            <a:ext cx="2197521" cy="1447800"/>
          </a:xfrm>
          <a:prstGeom prst="rect">
            <a:avLst/>
          </a:prstGeom>
          <a:noFill/>
          <a:ln>
            <a:noFill/>
          </a:ln>
        </p:spPr>
      </p:pic>
      <p:sp>
        <p:nvSpPr>
          <p:cNvPr id="279" name="Google Shape;279;p13"/>
          <p:cNvSpPr txBox="1">
            <a:spLocks noGrp="1"/>
          </p:cNvSpPr>
          <p:nvPr>
            <p:ph type="title"/>
          </p:nvPr>
        </p:nvSpPr>
        <p:spPr>
          <a:xfrm>
            <a:off x="0" y="254832"/>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921762114"/>
              </p:ext>
            </p:extLst>
          </p:nvPr>
        </p:nvGraphicFramePr>
        <p:xfrm>
          <a:off x="370821" y="2236261"/>
          <a:ext cx="4456673" cy="1828800"/>
        </p:xfrm>
        <a:graphic>
          <a:graphicData uri="http://schemas.openxmlformats.org/drawingml/2006/table">
            <a:tbl>
              <a:tblPr>
                <a:noFill/>
              </a:tblPr>
              <a:tblGrid>
                <a:gridCol w="3137586">
                  <a:extLst>
                    <a:ext uri="{9D8B030D-6E8A-4147-A177-3AD203B41FA5}">
                      <a16:colId xmlns:a16="http://schemas.microsoft.com/office/drawing/2014/main" val="20000"/>
                    </a:ext>
                  </a:extLst>
                </a:gridCol>
                <a:gridCol w="1319087">
                  <a:extLst>
                    <a:ext uri="{9D8B030D-6E8A-4147-A177-3AD203B41FA5}">
                      <a16:colId xmlns:a16="http://schemas.microsoft.com/office/drawing/2014/main" val="20001"/>
                    </a:ext>
                  </a:extLst>
                </a:gridCol>
              </a:tblGrid>
              <a:tr h="914400">
                <a:tc>
                  <a:txBody>
                    <a:bodyPr/>
                    <a:lstStyle/>
                    <a:p>
                      <a:pPr marL="0" marR="0" lvl="0" indent="0" algn="l" rtl="0">
                        <a:lnSpc>
                          <a:spcPct val="100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b">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00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Jackson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$54,177 -$55,977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474243" y="5595847"/>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$54,000 = $36.68/hr.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3169287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740317" y="344896"/>
            <a:ext cx="2197521" cy="1447800"/>
          </a:xfrm>
          <a:prstGeom prst="rect">
            <a:avLst/>
          </a:prstGeom>
          <a:noFill/>
          <a:ln>
            <a:noFill/>
          </a:ln>
        </p:spPr>
      </p:pic>
      <p:sp>
        <p:nvSpPr>
          <p:cNvPr id="279" name="Google Shape;279;p13"/>
          <p:cNvSpPr txBox="1">
            <a:spLocks noGrp="1"/>
          </p:cNvSpPr>
          <p:nvPr>
            <p:ph type="title"/>
          </p:nvPr>
        </p:nvSpPr>
        <p:spPr>
          <a:xfrm>
            <a:off x="0" y="283686"/>
            <a:ext cx="692390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3555915291"/>
              </p:ext>
            </p:extLst>
          </p:nvPr>
        </p:nvGraphicFramePr>
        <p:xfrm>
          <a:off x="324724" y="2318573"/>
          <a:ext cx="5568472" cy="1828800"/>
        </p:xfrm>
        <a:graphic>
          <a:graphicData uri="http://schemas.openxmlformats.org/drawingml/2006/table">
            <a:tbl>
              <a:tblPr>
                <a:noFill/>
              </a:tblPr>
              <a:tblGrid>
                <a:gridCol w="2642392">
                  <a:extLst>
                    <a:ext uri="{9D8B030D-6E8A-4147-A177-3AD203B41FA5}">
                      <a16:colId xmlns:a16="http://schemas.microsoft.com/office/drawing/2014/main" val="20000"/>
                    </a:ext>
                  </a:extLst>
                </a:gridCol>
                <a:gridCol w="1463040">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tblGrid>
              <a:tr h="914400">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Jackson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$54,177 -$55,977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$57,377 -$59,977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334121" y="5682106"/>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$58,000 = $39.40/hr.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188450576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6636258" y="248441"/>
            <a:ext cx="2197521" cy="1447800"/>
          </a:xfrm>
          <a:prstGeom prst="rect">
            <a:avLst/>
          </a:prstGeom>
          <a:noFill/>
          <a:ln>
            <a:noFill/>
          </a:ln>
        </p:spPr>
      </p:pic>
      <p:sp>
        <p:nvSpPr>
          <p:cNvPr id="279" name="Google Shape;279;p13"/>
          <p:cNvSpPr txBox="1">
            <a:spLocks noGrp="1"/>
          </p:cNvSpPr>
          <p:nvPr>
            <p:ph type="title"/>
          </p:nvPr>
        </p:nvSpPr>
        <p:spPr>
          <a:xfrm>
            <a:off x="0" y="248441"/>
            <a:ext cx="7288921" cy="1524000"/>
          </a:xfrm>
          <a:prstGeom prst="rect">
            <a:avLst/>
          </a:prstGeom>
          <a:noFill/>
          <a:ln>
            <a:noFill/>
          </a:ln>
        </p:spPr>
        <p:txBody>
          <a:bodyPr spcFirstLastPara="1" wrap="square" lIns="91425" tIns="45700" rIns="91425" bIns="45700" anchor="ctr" anchorCtr="0">
            <a:normAutofit/>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dirty="0">
                <a:solidFill>
                  <a:srgbClr val="272D41"/>
                </a:solidFill>
                <a:latin typeface="Calibri"/>
                <a:ea typeface="Calibri"/>
                <a:cs typeface="Calibri"/>
                <a:sym typeface="Calibri"/>
              </a:rPr>
              <a:t>school-year</a:t>
            </a:r>
            <a:r>
              <a:rPr lang="en-US" sz="3240" b="1" dirty="0">
                <a:solidFill>
                  <a:srgbClr val="272D41"/>
                </a:solidFill>
                <a:latin typeface="Calibri"/>
                <a:ea typeface="Calibri"/>
                <a:cs typeface="Calibri"/>
                <a:sym typeface="Calibri"/>
              </a:rPr>
              <a:t> contracts</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2466741176"/>
              </p:ext>
            </p:extLst>
          </p:nvPr>
        </p:nvGraphicFramePr>
        <p:xfrm>
          <a:off x="363415" y="2105213"/>
          <a:ext cx="8470364" cy="1659963"/>
        </p:xfrm>
        <a:graphic>
          <a:graphicData uri="http://schemas.openxmlformats.org/drawingml/2006/table">
            <a:tbl>
              <a:tblPr>
                <a:noFill/>
              </a:tblPr>
              <a:tblGrid>
                <a:gridCol w="2689067">
                  <a:extLst>
                    <a:ext uri="{9D8B030D-6E8A-4147-A177-3AD203B41FA5}">
                      <a16:colId xmlns:a16="http://schemas.microsoft.com/office/drawing/2014/main" val="20000"/>
                    </a:ext>
                  </a:extLst>
                </a:gridCol>
                <a:gridCol w="1392177">
                  <a:extLst>
                    <a:ext uri="{9D8B030D-6E8A-4147-A177-3AD203B41FA5}">
                      <a16:colId xmlns:a16="http://schemas.microsoft.com/office/drawing/2014/main" val="20001"/>
                    </a:ext>
                  </a:extLst>
                </a:gridCol>
                <a:gridCol w="1463040">
                  <a:extLst>
                    <a:ext uri="{9D8B030D-6E8A-4147-A177-3AD203B41FA5}">
                      <a16:colId xmlns:a16="http://schemas.microsoft.com/office/drawing/2014/main" val="20002"/>
                    </a:ext>
                  </a:extLst>
                </a:gridCol>
                <a:gridCol w="1463040">
                  <a:extLst>
                    <a:ext uri="{9D8B030D-6E8A-4147-A177-3AD203B41FA5}">
                      <a16:colId xmlns:a16="http://schemas.microsoft.com/office/drawing/2014/main" val="20003"/>
                    </a:ext>
                  </a:extLst>
                </a:gridCol>
                <a:gridCol w="1463040">
                  <a:extLst>
                    <a:ext uri="{9D8B030D-6E8A-4147-A177-3AD203B41FA5}">
                      <a16:colId xmlns:a16="http://schemas.microsoft.com/office/drawing/2014/main" val="20004"/>
                    </a:ext>
                  </a:extLst>
                </a:gridCol>
              </a:tblGrid>
              <a:tr h="745563">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BA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dirty="0">
                          <a:solidFill>
                            <a:srgbClr val="272D41"/>
                          </a:solidFill>
                          <a:latin typeface="Calibri"/>
                          <a:ea typeface="Calibri"/>
                          <a:cs typeface="Calibri"/>
                          <a:sym typeface="Calibri"/>
                        </a:rPr>
                        <a:t>MA </a:t>
                      </a:r>
                      <a:r>
                        <a:rPr lang="en-US" sz="2400" b="1" u="none" strike="noStrike" cap="none" dirty="0" err="1">
                          <a:solidFill>
                            <a:srgbClr val="272D41"/>
                          </a:solidFill>
                          <a:latin typeface="Calibri"/>
                          <a:ea typeface="Calibri"/>
                          <a:cs typeface="Calibri"/>
                          <a:sym typeface="Calibri"/>
                        </a:rPr>
                        <a:t>yr</a:t>
                      </a:r>
                      <a:r>
                        <a:rPr lang="en-US" sz="2400" b="1" u="none" strike="noStrike" cap="none" dirty="0">
                          <a:solidFill>
                            <a:srgbClr val="272D41"/>
                          </a:solidFill>
                          <a:latin typeface="Calibri"/>
                          <a:ea typeface="Calibri"/>
                          <a:cs typeface="Calibri"/>
                          <a:sym typeface="Calibri"/>
                        </a:rPr>
                        <a:t>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000"/>
                  </a:ext>
                </a:extLst>
              </a:tr>
              <a:tr h="914400">
                <a:tc>
                  <a:txBody>
                    <a:bodyPr/>
                    <a:lstStyle/>
                    <a:p>
                      <a:pPr marL="0" marR="0" lvl="0" indent="0" algn="l" rtl="0">
                        <a:lnSpc>
                          <a:spcPct val="90000"/>
                        </a:lnSpc>
                        <a:spcBef>
                          <a:spcPts val="0"/>
                        </a:spcBef>
                        <a:spcAft>
                          <a:spcPts val="0"/>
                        </a:spcAft>
                        <a:buNone/>
                      </a:pPr>
                      <a:r>
                        <a:rPr lang="en-US" sz="2400" b="1" u="none" strike="noStrike" cap="none" dirty="0">
                          <a:solidFill>
                            <a:schemeClr val="tx2"/>
                          </a:solidFill>
                          <a:latin typeface="Calibri"/>
                          <a:ea typeface="Calibri"/>
                          <a:cs typeface="Calibri"/>
                          <a:sym typeface="Calibri"/>
                        </a:rPr>
                        <a:t>Jackson School District </a:t>
                      </a:r>
                      <a:r>
                        <a:rPr lang="en-US" sz="1400" b="1" u="none" strike="noStrike" cap="none" dirty="0">
                          <a:solidFill>
                            <a:schemeClr val="tx2"/>
                          </a:solidFill>
                          <a:latin typeface="Calibri"/>
                          <a:ea typeface="Calibri"/>
                          <a:cs typeface="Calibri"/>
                          <a:sym typeface="Calibri"/>
                        </a:rPr>
                        <a:t>(22-23)</a:t>
                      </a:r>
                      <a:endParaRPr sz="1400" u="none" strike="noStrike" cap="none" dirty="0">
                        <a:solidFill>
                          <a:schemeClr val="tx2"/>
                        </a:solidFill>
                        <a:latin typeface="Calibri"/>
                        <a:ea typeface="Calibri"/>
                        <a:cs typeface="Calibri"/>
                        <a:sym typeface="Calibri"/>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$54,177 -$55,977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u="none" strike="noStrike" cap="none" dirty="0">
                          <a:solidFill>
                            <a:srgbClr val="272D41"/>
                          </a:solidFill>
                          <a:latin typeface="Calibri"/>
                          <a:ea typeface="Calibri"/>
                          <a:cs typeface="Calibri"/>
                          <a:sym typeface="Calibri"/>
                        </a:rPr>
                        <a:t>$57,377 -$59,977</a:t>
                      </a:r>
                      <a:endParaRPr dirty="0"/>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$63,077 -$80,727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tc>
                  <a:txBody>
                    <a:bodyPr/>
                    <a:lstStyle/>
                    <a:p>
                      <a:pPr marL="0" marR="0" lvl="0" indent="0" algn="ctr" rtl="0">
                        <a:lnSpc>
                          <a:spcPct val="90000"/>
                        </a:lnSpc>
                        <a:spcBef>
                          <a:spcPts val="0"/>
                        </a:spcBef>
                        <a:spcAft>
                          <a:spcPts val="0"/>
                        </a:spcAft>
                        <a:buNone/>
                      </a:pPr>
                      <a:r>
                        <a:rPr lang="en-US" sz="2400" dirty="0">
                          <a:latin typeface="Calibri" panose="020F0502020204030204" pitchFamily="34" charset="0"/>
                          <a:ea typeface="Calibri" panose="020F0502020204030204" pitchFamily="34" charset="0"/>
                          <a:cs typeface="Calibri" panose="020F0502020204030204" pitchFamily="34" charset="0"/>
                        </a:rPr>
                        <a:t>$86,527 -$97,027</a:t>
                      </a:r>
                      <a:endParaRPr sz="2400" dirty="0">
                        <a:latin typeface="Calibri" panose="020F0502020204030204" pitchFamily="34" charset="0"/>
                        <a:ea typeface="Calibri" panose="020F0502020204030204" pitchFamily="34" charset="0"/>
                        <a:cs typeface="Calibri" panose="020F0502020204030204" pitchFamily="34" charset="0"/>
                      </a:endParaRPr>
                    </a:p>
                  </a:txBody>
                  <a:tcPr marL="50000" marR="50000" marT="0" marB="0" anchor="ctr">
                    <a:lnL w="12700" cap="flat" cmpd="sng" algn="ctr">
                      <a:solidFill>
                        <a:schemeClr val="accent1">
                          <a:lumMod val="50000"/>
                        </a:schemeClr>
                      </a:solidFill>
                      <a:prstDash val="solid"/>
                      <a:round/>
                      <a:headEnd type="none" w="med" len="med"/>
                      <a:tailEnd type="none" w="med" len="med"/>
                    </a:lnL>
                    <a:lnR w="12700" cap="flat" cmpd="sng" algn="ctr">
                      <a:solidFill>
                        <a:schemeClr val="accent1">
                          <a:lumMod val="50000"/>
                        </a:schemeClr>
                      </a:solidFill>
                      <a:prstDash val="solid"/>
                      <a:round/>
                      <a:headEnd type="none" w="med" len="med"/>
                      <a:tailEnd type="none" w="med" len="med"/>
                    </a:lnR>
                    <a:lnT w="12700" cap="flat" cmpd="sng" algn="ctr">
                      <a:solidFill>
                        <a:schemeClr val="accent1">
                          <a:lumMod val="50000"/>
                        </a:schemeClr>
                      </a:solidFill>
                      <a:prstDash val="solid"/>
                      <a:round/>
                      <a:headEnd type="none" w="med" len="med"/>
                      <a:tailEnd type="none" w="med" len="med"/>
                    </a:lnT>
                    <a:lnB w="12700" cap="flat" cmpd="sng" algn="ctr">
                      <a:solidFill>
                        <a:schemeClr val="accent1">
                          <a:lumMod val="50000"/>
                        </a:schemeClr>
                      </a:solidFill>
                      <a:prstDash val="solid"/>
                      <a:round/>
                      <a:headEnd type="none" w="med" len="med"/>
                      <a:tailEnd type="none" w="med" len="med"/>
                    </a:lnB>
                  </a:tcPr>
                </a:tc>
                <a:extLst>
                  <a:ext uri="{0D108BD9-81ED-4DB2-BD59-A6C34878D82A}">
                    <a16:rowId xmlns:a16="http://schemas.microsoft.com/office/drawing/2014/main" val="1080973449"/>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1500840" y="5778561"/>
            <a:ext cx="6195514" cy="830997"/>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400" dirty="0">
                <a:solidFill>
                  <a:srgbClr val="7030A0"/>
                </a:solidFill>
                <a:latin typeface="Arial" panose="020B0604020202020204"/>
              </a:rPr>
              <a:t>184-day contract </a:t>
            </a:r>
            <a:r>
              <a:rPr lang="en-US" sz="2400" dirty="0">
                <a:solidFill>
                  <a:srgbClr val="7030A0"/>
                </a:solidFill>
                <a:latin typeface="Arial" panose="020B0604020202020204"/>
                <a:sym typeface="Calibri"/>
              </a:rPr>
              <a:t>→</a:t>
            </a:r>
            <a:r>
              <a:rPr lang="en-US" sz="2400" dirty="0">
                <a:solidFill>
                  <a:srgbClr val="7030A0"/>
                </a:solidFill>
                <a:latin typeface="Arial" panose="020B0604020202020204"/>
              </a:rPr>
              <a:t> $95,000 = $64.53/hr.</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22790905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353"/>
        <p:cNvGrpSpPr/>
        <p:nvPr/>
      </p:nvGrpSpPr>
      <p:grpSpPr>
        <a:xfrm>
          <a:off x="0" y="0"/>
          <a:ext cx="0" cy="0"/>
          <a:chOff x="0" y="0"/>
          <a:chExt cx="0" cy="0"/>
        </a:xfrm>
      </p:grpSpPr>
      <p:pic>
        <p:nvPicPr>
          <p:cNvPr id="354" name="Google Shape;354;p75" descr="https://encrypted-tbn0.gstatic.com/images?q=tbn:ANd9GcRJLlqixcXpjFYO3TX2upkutqhN_12AsD7HJPkMDmbDqdlBeUjGmw"/>
          <p:cNvPicPr preferRelativeResize="0"/>
          <p:nvPr/>
        </p:nvPicPr>
        <p:blipFill rotWithShape="1">
          <a:blip r:embed="rId3">
            <a:alphaModFix/>
          </a:blip>
          <a:srcRect/>
          <a:stretch/>
        </p:blipFill>
        <p:spPr>
          <a:xfrm>
            <a:off x="94275" y="2488525"/>
            <a:ext cx="2179800" cy="1510127"/>
          </a:xfrm>
          <a:prstGeom prst="rect">
            <a:avLst/>
          </a:prstGeom>
          <a:noFill/>
          <a:ln>
            <a:noFill/>
          </a:ln>
        </p:spPr>
      </p:pic>
      <p:sp>
        <p:nvSpPr>
          <p:cNvPr id="355" name="Google Shape;355;p75"/>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a:bodyPr>
          <a:lstStyle/>
          <a:p>
            <a:pPr marL="0" lvl="0" indent="0" algn="ctr" rtl="0">
              <a:lnSpc>
                <a:spcPct val="100000"/>
              </a:lnSpc>
              <a:spcBef>
                <a:spcPts val="0"/>
              </a:spcBef>
              <a:spcAft>
                <a:spcPts val="0"/>
              </a:spcAft>
              <a:buClr>
                <a:srgbClr val="002060"/>
              </a:buClr>
              <a:buSzPts val="4770"/>
              <a:buFont typeface="Tahoma"/>
              <a:buNone/>
            </a:pPr>
            <a:r>
              <a:rPr lang="en-US" sz="4770" b="1">
                <a:solidFill>
                  <a:srgbClr val="272D41"/>
                </a:solidFill>
              </a:rPr>
              <a:t>T</a:t>
            </a:r>
            <a:r>
              <a:rPr lang="en-US" sz="4770">
                <a:solidFill>
                  <a:srgbClr val="272D41"/>
                </a:solidFill>
              </a:rPr>
              <a:t>otal Rewards</a:t>
            </a:r>
            <a:endParaRPr>
              <a:solidFill>
                <a:srgbClr val="272D41"/>
              </a:solidFill>
            </a:endParaRPr>
          </a:p>
        </p:txBody>
      </p:sp>
      <p:sp>
        <p:nvSpPr>
          <p:cNvPr id="356" name="Google Shape;356;p75"/>
          <p:cNvSpPr txBox="1"/>
          <p:nvPr/>
        </p:nvSpPr>
        <p:spPr>
          <a:xfrm>
            <a:off x="550275" y="5053850"/>
            <a:ext cx="18405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Base Salary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8" name="Google Shape;358;p75"/>
          <p:cNvSpPr txBox="1"/>
          <p:nvPr/>
        </p:nvSpPr>
        <p:spPr>
          <a:xfrm>
            <a:off x="2245100" y="5053850"/>
            <a:ext cx="21798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additional activities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59" name="Google Shape;359;p75"/>
          <p:cNvSpPr txBox="1"/>
          <p:nvPr/>
        </p:nvSpPr>
        <p:spPr>
          <a:xfrm>
            <a:off x="4258100" y="5053850"/>
            <a:ext cx="2045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health insurance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sp>
        <p:nvSpPr>
          <p:cNvPr id="360" name="Google Shape;360;p75"/>
          <p:cNvSpPr txBox="1"/>
          <p:nvPr/>
        </p:nvSpPr>
        <p:spPr>
          <a:xfrm>
            <a:off x="6201927" y="5053850"/>
            <a:ext cx="2447100" cy="954300"/>
          </a:xfrm>
          <a:prstGeom prst="rect">
            <a:avLst/>
          </a:prstGeom>
          <a:noFill/>
          <a:ln>
            <a:noFill/>
          </a:ln>
        </p:spPr>
        <p:txBody>
          <a:bodyPr spcFirstLastPara="1" wrap="square" lIns="91425" tIns="45700" rIns="91425" bIns="45700" anchor="t" anchorCtr="0">
            <a:spAutoFit/>
          </a:bodyPr>
          <a:lstStyle/>
          <a:p>
            <a:pPr marL="457200" marR="0" lvl="0" indent="-406400" algn="l" defTabSz="914400" rtl="0" eaLnBrk="1" fontAlgn="auto" latinLnBrk="0" hangingPunct="1">
              <a:lnSpc>
                <a:spcPct val="100000"/>
              </a:lnSpc>
              <a:spcBef>
                <a:spcPts val="0"/>
              </a:spcBef>
              <a:spcAft>
                <a:spcPts val="0"/>
              </a:spcAft>
              <a:buClr>
                <a:srgbClr val="000000"/>
              </a:buClr>
              <a:buSzPts val="2800"/>
              <a:buFont typeface="Calibri"/>
              <a:buChar char="+"/>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Retirement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a:p>
            <a:pPr marL="45720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kumimoji="0" lang="en-US" sz="2800" b="0" i="0" u="none" strike="noStrike" kern="0" cap="none" spc="0" normalizeH="0" baseline="0" noProof="0">
                <a:ln>
                  <a:noFill/>
                </a:ln>
                <a:solidFill>
                  <a:srgbClr val="000000"/>
                </a:solidFill>
                <a:effectLst/>
                <a:uLnTx/>
                <a:uFillTx/>
                <a:latin typeface="Calibri"/>
                <a:ea typeface="Calibri"/>
                <a:cs typeface="Calibri"/>
                <a:sym typeface="Calibri"/>
              </a:rPr>
              <a:t>Benefits </a:t>
            </a:r>
            <a:endParaRPr kumimoji="0" sz="2800" b="0" i="0" u="none" strike="noStrike" kern="0" cap="none" spc="0" normalizeH="0" baseline="0" noProof="0">
              <a:ln>
                <a:noFill/>
              </a:ln>
              <a:solidFill>
                <a:srgbClr val="000000"/>
              </a:solidFill>
              <a:effectLst/>
              <a:uLnTx/>
              <a:uFillTx/>
              <a:latin typeface="Calibri"/>
              <a:ea typeface="Calibri"/>
              <a:cs typeface="Calibri"/>
              <a:sym typeface="Calibri"/>
            </a:endParaRPr>
          </a:p>
        </p:txBody>
      </p:sp>
      <p:pic>
        <p:nvPicPr>
          <p:cNvPr id="361" name="Google Shape;361;p75"/>
          <p:cNvPicPr preferRelativeResize="0"/>
          <p:nvPr/>
        </p:nvPicPr>
        <p:blipFill>
          <a:blip r:embed="rId4">
            <a:alphaModFix/>
          </a:blip>
          <a:stretch>
            <a:fillRect/>
          </a:stretch>
        </p:blipFill>
        <p:spPr>
          <a:xfrm>
            <a:off x="5566600" y="2614500"/>
            <a:ext cx="1339025" cy="1339025"/>
          </a:xfrm>
          <a:prstGeom prst="rect">
            <a:avLst/>
          </a:prstGeom>
          <a:noFill/>
          <a:ln>
            <a:noFill/>
          </a:ln>
        </p:spPr>
      </p:pic>
      <p:pic>
        <p:nvPicPr>
          <p:cNvPr id="362" name="Google Shape;362;p75"/>
          <p:cNvPicPr preferRelativeResize="0"/>
          <p:nvPr/>
        </p:nvPicPr>
        <p:blipFill>
          <a:blip r:embed="rId5">
            <a:alphaModFix/>
          </a:blip>
          <a:stretch>
            <a:fillRect/>
          </a:stretch>
        </p:blipFill>
        <p:spPr>
          <a:xfrm>
            <a:off x="7433974" y="2459025"/>
            <a:ext cx="1633816" cy="1649975"/>
          </a:xfrm>
          <a:prstGeom prst="rect">
            <a:avLst/>
          </a:prstGeom>
          <a:noFill/>
          <a:ln>
            <a:noFill/>
          </a:ln>
        </p:spPr>
      </p:pic>
      <p:sp>
        <p:nvSpPr>
          <p:cNvPr id="363" name="Google Shape;363;p75"/>
          <p:cNvSpPr/>
          <p:nvPr/>
        </p:nvSpPr>
        <p:spPr>
          <a:xfrm>
            <a:off x="52239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4" name="Google Shape;364;p75"/>
          <p:cNvSpPr/>
          <p:nvPr/>
        </p:nvSpPr>
        <p:spPr>
          <a:xfrm>
            <a:off x="22521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365" name="Google Shape;365;p75"/>
          <p:cNvSpPr/>
          <p:nvPr/>
        </p:nvSpPr>
        <p:spPr>
          <a:xfrm>
            <a:off x="6900325" y="2836325"/>
            <a:ext cx="550500" cy="507900"/>
          </a:xfrm>
          <a:prstGeom prst="mathPlus">
            <a:avLst>
              <a:gd name="adj1" fmla="val 23520"/>
            </a:avLst>
          </a:prstGeom>
          <a:solidFill>
            <a:srgbClr val="F25B2C"/>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endParaRPr kumimoji="0" sz="1400" b="0" i="0" u="none" strike="noStrike" kern="0" cap="none" spc="0" normalizeH="0" baseline="0" noProof="0">
              <a:ln>
                <a:noFill/>
              </a:ln>
              <a:solidFill>
                <a:srgbClr val="000000"/>
              </a:solidFill>
              <a:effectLst/>
              <a:uLnTx/>
              <a:uFillTx/>
              <a:latin typeface="Arial"/>
              <a:cs typeface="Arial"/>
              <a:sym typeface="Arial"/>
            </a:endParaRPr>
          </a:p>
        </p:txBody>
      </p:sp>
      <p:sp>
        <p:nvSpPr>
          <p:cNvPr id="2" name="Rectangle 1">
            <a:extLst>
              <a:ext uri="{FF2B5EF4-FFF2-40B4-BE49-F238E27FC236}">
                <a16:creationId xmlns:a16="http://schemas.microsoft.com/office/drawing/2014/main" id="{02B8A2A5-80DE-AFC9-5596-4F655879E7E8}"/>
              </a:ext>
            </a:extLst>
          </p:cNvPr>
          <p:cNvSpPr/>
          <p:nvPr/>
        </p:nvSpPr>
        <p:spPr>
          <a:xfrm>
            <a:off x="2891835" y="1937885"/>
            <a:ext cx="2179800" cy="2522584"/>
          </a:xfrm>
          <a:prstGeom prst="rect">
            <a:avLst/>
          </a:prstGeom>
          <a:solidFill>
            <a:schemeClr val="bg1"/>
          </a:solidFill>
          <a:ln w="22225">
            <a:solidFill>
              <a:srgbClr val="814892"/>
            </a:solidFill>
          </a:ln>
          <a:scene3d>
            <a:camera prst="orthographicFront"/>
            <a:lightRig rig="threePt" dir="t"/>
          </a:scene3d>
          <a:sp3d>
            <a:bevelT w="0" h="101600"/>
            <a:bevelB h="1016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extBox 5">
            <a:extLst>
              <a:ext uri="{FF2B5EF4-FFF2-40B4-BE49-F238E27FC236}">
                <a16:creationId xmlns:a16="http://schemas.microsoft.com/office/drawing/2014/main" id="{6753AEE6-69F5-3A7B-C56E-1A725E2EDC90}"/>
              </a:ext>
            </a:extLst>
          </p:cNvPr>
          <p:cNvSpPr txBox="1"/>
          <p:nvPr/>
        </p:nvSpPr>
        <p:spPr>
          <a:xfrm>
            <a:off x="2891835" y="2164984"/>
            <a:ext cx="1097504" cy="646331"/>
          </a:xfrm>
          <a:prstGeom prst="rect">
            <a:avLst/>
          </a:prstGeom>
          <a:noFill/>
        </p:spPr>
        <p:txBody>
          <a:bodyPr wrap="square" rtlCol="0">
            <a:spAutoFit/>
          </a:bodyPr>
          <a:lstStyle/>
          <a:p>
            <a:r>
              <a:rPr lang="en-US" sz="1800" b="1" dirty="0">
                <a:solidFill>
                  <a:srgbClr val="814892"/>
                </a:solidFill>
              </a:rPr>
              <a:t>$4,405 -$8,945</a:t>
            </a:r>
          </a:p>
        </p:txBody>
      </p:sp>
      <p:sp>
        <p:nvSpPr>
          <p:cNvPr id="7" name="TextBox 6">
            <a:extLst>
              <a:ext uri="{FF2B5EF4-FFF2-40B4-BE49-F238E27FC236}">
                <a16:creationId xmlns:a16="http://schemas.microsoft.com/office/drawing/2014/main" id="{F0F54594-FB8A-83A8-7F55-AF822DA8D368}"/>
              </a:ext>
            </a:extLst>
          </p:cNvPr>
          <p:cNvSpPr txBox="1"/>
          <p:nvPr/>
        </p:nvSpPr>
        <p:spPr>
          <a:xfrm>
            <a:off x="3934225" y="3275848"/>
            <a:ext cx="1097504" cy="646331"/>
          </a:xfrm>
          <a:prstGeom prst="rect">
            <a:avLst/>
          </a:prstGeom>
          <a:noFill/>
        </p:spPr>
        <p:txBody>
          <a:bodyPr wrap="square" rtlCol="0">
            <a:spAutoFit/>
          </a:bodyPr>
          <a:lstStyle/>
          <a:p>
            <a:r>
              <a:rPr lang="en-US" sz="1800" b="1" dirty="0">
                <a:solidFill>
                  <a:srgbClr val="814892"/>
                </a:solidFill>
              </a:rPr>
              <a:t>$508 -$7,160</a:t>
            </a:r>
          </a:p>
        </p:txBody>
      </p:sp>
      <p:pic>
        <p:nvPicPr>
          <p:cNvPr id="3" name="Picture 2">
            <a:extLst>
              <a:ext uri="{FF2B5EF4-FFF2-40B4-BE49-F238E27FC236}">
                <a16:creationId xmlns:a16="http://schemas.microsoft.com/office/drawing/2014/main" id="{F770754A-C701-02AF-7E41-1A072512EA9A}"/>
              </a:ext>
            </a:extLst>
          </p:cNvPr>
          <p:cNvPicPr>
            <a:picLocks noChangeAspect="1"/>
          </p:cNvPicPr>
          <p:nvPr/>
        </p:nvPicPr>
        <p:blipFill>
          <a:blip r:embed="rId6"/>
          <a:stretch>
            <a:fillRect/>
          </a:stretch>
        </p:blipFill>
        <p:spPr>
          <a:xfrm>
            <a:off x="4098735" y="2713447"/>
            <a:ext cx="652329" cy="445047"/>
          </a:xfrm>
          <a:prstGeom prst="rect">
            <a:avLst/>
          </a:prstGeom>
        </p:spPr>
      </p:pic>
      <p:pic>
        <p:nvPicPr>
          <p:cNvPr id="10" name="Picture 9">
            <a:extLst>
              <a:ext uri="{FF2B5EF4-FFF2-40B4-BE49-F238E27FC236}">
                <a16:creationId xmlns:a16="http://schemas.microsoft.com/office/drawing/2014/main" id="{D1E90493-BE31-11DA-0698-2F3568A64A89}"/>
              </a:ext>
            </a:extLst>
          </p:cNvPr>
          <p:cNvPicPr>
            <a:picLocks noChangeAspect="1"/>
          </p:cNvPicPr>
          <p:nvPr/>
        </p:nvPicPr>
        <p:blipFill>
          <a:blip r:embed="rId7"/>
          <a:stretch>
            <a:fillRect/>
          </a:stretch>
        </p:blipFill>
        <p:spPr>
          <a:xfrm>
            <a:off x="3051146" y="3009863"/>
            <a:ext cx="573074" cy="829128"/>
          </a:xfrm>
          <a:prstGeom prst="rect">
            <a:avLst/>
          </a:prstGeom>
        </p:spPr>
      </p:pic>
      <p:sp>
        <p:nvSpPr>
          <p:cNvPr id="8" name="TextBox 7">
            <a:extLst>
              <a:ext uri="{FF2B5EF4-FFF2-40B4-BE49-F238E27FC236}">
                <a16:creationId xmlns:a16="http://schemas.microsoft.com/office/drawing/2014/main" id="{006E1C59-42CE-BBA0-D280-21670A0E79DD}"/>
              </a:ext>
            </a:extLst>
          </p:cNvPr>
          <p:cNvSpPr txBox="1"/>
          <p:nvPr/>
        </p:nvSpPr>
        <p:spPr>
          <a:xfrm>
            <a:off x="3870054" y="2100772"/>
            <a:ext cx="1214698"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COACHING</a:t>
            </a:r>
          </a:p>
          <a:p>
            <a:r>
              <a:rPr lang="en-US" sz="1000" dirty="0">
                <a:ea typeface="Open Sans" panose="020B0606030504020204" pitchFamily="34" charset="0"/>
                <a:cs typeface="Open Sans" panose="020B0606030504020204" pitchFamily="34" charset="0"/>
              </a:rPr>
              <a:t>like head coach or assistant coach</a:t>
            </a:r>
          </a:p>
        </p:txBody>
      </p:sp>
      <p:sp>
        <p:nvSpPr>
          <p:cNvPr id="9" name="TextBox 8">
            <a:extLst>
              <a:ext uri="{FF2B5EF4-FFF2-40B4-BE49-F238E27FC236}">
                <a16:creationId xmlns:a16="http://schemas.microsoft.com/office/drawing/2014/main" id="{B06BDDB1-AE15-5481-069F-98462EB71C99}"/>
              </a:ext>
            </a:extLst>
          </p:cNvPr>
          <p:cNvSpPr txBox="1"/>
          <p:nvPr/>
        </p:nvSpPr>
        <p:spPr>
          <a:xfrm>
            <a:off x="2878718" y="3849519"/>
            <a:ext cx="1858200" cy="553998"/>
          </a:xfrm>
          <a:prstGeom prst="rect">
            <a:avLst/>
          </a:prstGeom>
          <a:noFill/>
        </p:spPr>
        <p:txBody>
          <a:bodyPr wrap="square" rtlCol="0">
            <a:spAutoFit/>
          </a:bodyPr>
          <a:lstStyle/>
          <a:p>
            <a:r>
              <a:rPr lang="en-US" sz="1000" b="1" dirty="0">
                <a:ea typeface="Open Sans" panose="020B0606030504020204" pitchFamily="34" charset="0"/>
                <a:cs typeface="Open Sans" panose="020B0606030504020204" pitchFamily="34" charset="0"/>
              </a:rPr>
              <a:t>FOR CLUBS</a:t>
            </a:r>
          </a:p>
          <a:p>
            <a:r>
              <a:rPr lang="en-US" sz="1000" dirty="0">
                <a:ea typeface="Open Sans" panose="020B0606030504020204" pitchFamily="34" charset="0"/>
                <a:cs typeface="Open Sans" panose="020B0606030504020204" pitchFamily="34" charset="0"/>
              </a:rPr>
              <a:t>like band, robotics, or yearbook</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5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5FCC7669-5575-4211-8EFA-DCC82165D373}" vid="{C2ABBBD6-B763-44E3-B646-ACE9C6701DEF}"/>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Presentation2" id="{5FCC7669-5575-4211-8EFA-DCC82165D373}" vid="{5EE49B96-FEB3-46DE-9B45-AEE8871609F6}"/>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STATE-(Name(s))-County-2021-2022-Salary-Slide-Template</Template>
  <TotalTime>524</TotalTime>
  <Words>815</Words>
  <Application>Microsoft Office PowerPoint</Application>
  <PresentationFormat>On-screen Show (4:3)</PresentationFormat>
  <Paragraphs>70</Paragraphs>
  <Slides>5</Slides>
  <Notes>4</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5</vt:i4>
      </vt:variant>
    </vt:vector>
  </HeadingPairs>
  <TitlesOfParts>
    <vt:vector size="13" baseType="lpstr">
      <vt:lpstr>Arial</vt:lpstr>
      <vt:lpstr>Calibri</vt:lpstr>
      <vt:lpstr>Calibri Light</vt:lpstr>
      <vt:lpstr>Cavolini</vt:lpstr>
      <vt:lpstr>Open Sans</vt:lpstr>
      <vt:lpstr>Tahoma</vt:lpstr>
      <vt:lpstr>Office Theme</vt:lpstr>
      <vt:lpstr>1_Office Theme</vt:lpstr>
      <vt:lpstr>Instructions</vt:lpstr>
      <vt:lpstr>Teacher Salaries school-year contracts</vt:lpstr>
      <vt:lpstr>Teacher Salaries school-year contracts</vt:lpstr>
      <vt:lpstr>Teacher Salaries school-year contracts</vt:lpstr>
      <vt:lpstr>Total Rewards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Allie Bolter</dc:creator>
  <cp:lastModifiedBy>Allie Bolter</cp:lastModifiedBy>
  <cp:revision>44</cp:revision>
  <dcterms:created xsi:type="dcterms:W3CDTF">2022-08-02T19:12:40Z</dcterms:created>
  <dcterms:modified xsi:type="dcterms:W3CDTF">2024-06-18T20:21:11Z</dcterms:modified>
</cp:coreProperties>
</file>