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03CCA4-B9CF-4B09-9280-1A03033CDC48}">
  <a:tblStyle styleId="{4203CCA4-B9CF-4B09-9280-1A03033CDC4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50" autoAdjust="0"/>
  </p:normalViewPr>
  <p:slideViewPr>
    <p:cSldViewPr snapToGrid="0">
      <p:cViewPr varScale="1">
        <p:scale>
          <a:sx n="72" d="100"/>
          <a:sy n="72" d="100"/>
        </p:scale>
        <p:origin x="84"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5/18/23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5/18/23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5/18/23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5/18/23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5/18/23 with 22/24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595758433"/>
              </p:ext>
            </p:extLst>
          </p:nvPr>
        </p:nvGraphicFramePr>
        <p:xfrm>
          <a:off x="363415" y="2105213"/>
          <a:ext cx="4081250" cy="3378127"/>
        </p:xfrm>
        <a:graphic>
          <a:graphicData uri="http://schemas.openxmlformats.org/drawingml/2006/table">
            <a:tbl>
              <a:tblPr>
                <a:noFill/>
                <a:tableStyleId>{4203CCA4-B9CF-4B09-9280-1A03033CDC48}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Bloomfield Township School District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$53,578-$54,078</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Verona Public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$53,750-$65,107</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Newark Public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$55,500-$56,500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$59,300 </a:t>
            </a:r>
            <a:r>
              <a:rPr lang="en-US" sz="2400">
                <a:solidFill>
                  <a:srgbClr val="7030A0"/>
                </a:solidFill>
                <a:latin typeface="Arial"/>
                <a:ea typeface="Arial"/>
                <a:cs typeface="Arial"/>
                <a:sym typeface="Arial"/>
              </a:rPr>
              <a:t>= </a:t>
            </a:r>
            <a:r>
              <a:rPr lang="en-US" sz="2400">
                <a:solidFill>
                  <a:srgbClr val="7030A0"/>
                </a:solidFill>
              </a:rPr>
              <a:t>$39.85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3861886170"/>
              </p:ext>
            </p:extLst>
          </p:nvPr>
        </p:nvGraphicFramePr>
        <p:xfrm>
          <a:off x="363415" y="2105213"/>
          <a:ext cx="5544300" cy="3378127"/>
        </p:xfrm>
        <a:graphic>
          <a:graphicData uri="http://schemas.openxmlformats.org/drawingml/2006/table">
            <a:tbl>
              <a:tblPr>
                <a:noFill/>
                <a:tableStyleId>{4203CCA4-B9CF-4B09-9280-1A03033CDC48}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Bloomfield Township School District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$53,578-$54,078</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$56,078-$58,078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Verona Public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$53,750-$65,107</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$57,800-$69,129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Newark Public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$55,500-$56,500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$58,500-$60,800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$62,600 </a:t>
            </a:r>
            <a:r>
              <a:rPr lang="en-US" sz="2400">
                <a:solidFill>
                  <a:srgbClr val="7030A0"/>
                </a:solidFill>
                <a:latin typeface="Arial"/>
                <a:ea typeface="Arial"/>
                <a:cs typeface="Arial"/>
                <a:sym typeface="Arial"/>
              </a:rPr>
              <a:t>= </a:t>
            </a:r>
            <a:r>
              <a:rPr lang="en-US" sz="2400">
                <a:solidFill>
                  <a:srgbClr val="7030A0"/>
                </a:solidFill>
              </a:rPr>
              <a:t>$42.07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93759070"/>
              </p:ext>
            </p:extLst>
          </p:nvPr>
        </p:nvGraphicFramePr>
        <p:xfrm>
          <a:off x="363415" y="2105213"/>
          <a:ext cx="8470400" cy="3378127"/>
        </p:xfrm>
        <a:graphic>
          <a:graphicData uri="http://schemas.openxmlformats.org/drawingml/2006/table">
            <a:tbl>
              <a:tblPr>
                <a:noFill/>
                <a:tableStyleId>{4203CCA4-B9CF-4B09-9280-1A03033CDC48}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Bloomfield Township School District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$53,578-$54,078</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$56,078-$58,078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$59,678-$63,678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$94,353-$99,851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Verona Public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$53,750-$65,107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$57,800-$69,129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$63,186-$70,364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$98,317-$107,607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Newark Public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$55,500-$56,500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$58,500-$60,800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$60,500-$62,800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$84,000-$89,000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$95,800 </a:t>
            </a:r>
            <a:r>
              <a:rPr lang="en-US" sz="2400" dirty="0">
                <a:solidFill>
                  <a:srgbClr val="7030A0"/>
                </a:solidFill>
                <a:latin typeface="Arial"/>
                <a:ea typeface="Arial"/>
                <a:cs typeface="Arial"/>
                <a:sym typeface="Arial"/>
              </a:rPr>
              <a:t>= </a:t>
            </a:r>
            <a:r>
              <a:rPr lang="en-US" sz="2400" dirty="0">
                <a:solidFill>
                  <a:srgbClr val="7030A0"/>
                </a:solidFill>
              </a:rPr>
              <a:t>$64.38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741805291"/>
              </p:ext>
            </p:extLst>
          </p:nvPr>
        </p:nvGraphicFramePr>
        <p:xfrm>
          <a:off x="342887" y="2253761"/>
          <a:ext cx="8458225" cy="2303198"/>
        </p:xfrm>
        <a:graphic>
          <a:graphicData uri="http://schemas.openxmlformats.org/drawingml/2006/table">
            <a:tbl>
              <a:tblPr>
                <a:noFill/>
                <a:tableStyleId>{4203CCA4-B9CF-4B09-9280-1A03033CDC48}</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Asst. Principal – High School</a:t>
                      </a:r>
                      <a:endParaRPr sz="2400" b="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224 days </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$102,700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$157,488</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224 days </a:t>
                      </a: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$134,100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$185,817</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224 days </a:t>
                      </a: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$191,100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$219,746</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dirty="0">
                <a:solidFill>
                  <a:srgbClr val="272D41"/>
                </a:solidFill>
              </a:rPr>
              <a:t>Administrator Salaries</a:t>
            </a:r>
            <a:br>
              <a:rPr lang="en-US" sz="4770" b="1" dirty="0">
                <a:solidFill>
                  <a:srgbClr val="272D41"/>
                </a:solidFill>
              </a:rPr>
            </a:br>
            <a:endParaRPr dirty="0">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186 days</a:t>
            </a:r>
            <a:endParaRPr/>
          </a:p>
        </p:txBody>
      </p:sp>
      <p:sp>
        <p:nvSpPr>
          <p:cNvPr id="206" name="Google Shape;206;p29"/>
          <p:cNvSpPr txBox="1"/>
          <p:nvPr/>
        </p:nvSpPr>
        <p:spPr>
          <a:xfrm>
            <a:off x="3229680" y="5548104"/>
            <a:ext cx="5610723"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400"/>
              <a:buFont typeface="Arial"/>
              <a:buNone/>
            </a:pPr>
            <a:r>
              <a:rPr lang="en-US" sz="2000" dirty="0">
                <a:solidFill>
                  <a:srgbClr val="7030A0"/>
                </a:solidFill>
              </a:rPr>
              <a:t>224 days </a:t>
            </a:r>
            <a:r>
              <a:rPr lang="en-US" sz="2000" dirty="0">
                <a:solidFill>
                  <a:srgbClr val="7030A0"/>
                </a:solidFill>
                <a:latin typeface="Arial"/>
                <a:ea typeface="Arial"/>
                <a:cs typeface="Arial"/>
                <a:sym typeface="Arial"/>
              </a:rPr>
              <a:t>contract → </a:t>
            </a:r>
            <a:r>
              <a:rPr lang="en-US" sz="2000" dirty="0">
                <a:solidFill>
                  <a:srgbClr val="7030A0"/>
                </a:solidFill>
              </a:rPr>
              <a:t>$100,000 </a:t>
            </a:r>
            <a:r>
              <a:rPr lang="en-US" sz="2000" dirty="0">
                <a:solidFill>
                  <a:srgbClr val="7030A0"/>
                </a:solidFill>
                <a:latin typeface="Arial"/>
                <a:ea typeface="Arial"/>
                <a:cs typeface="Arial"/>
                <a:sym typeface="Arial"/>
              </a:rPr>
              <a:t>= </a:t>
            </a:r>
            <a:r>
              <a:rPr lang="en-US" sz="2000" dirty="0">
                <a:solidFill>
                  <a:srgbClr val="7030A0"/>
                </a:solidFill>
              </a:rPr>
              <a:t>$55.80</a:t>
            </a:r>
            <a:r>
              <a:rPr lang="en-US" sz="2000" dirty="0">
                <a:solidFill>
                  <a:srgbClr val="7030A0"/>
                </a:solidFill>
                <a:latin typeface="Arial"/>
                <a:ea typeface="Arial"/>
                <a:cs typeface="Arial"/>
                <a:sym typeface="Arial"/>
              </a:rPr>
              <a:t>/hr.</a:t>
            </a:r>
            <a:endParaRPr lang="en-US" sz="2000" dirty="0"/>
          </a:p>
          <a:p>
            <a:pPr marL="0" marR="0" lvl="0" indent="0" algn="ctr" rtl="0">
              <a:lnSpc>
                <a:spcPct val="100000"/>
              </a:lnSpc>
              <a:spcBef>
                <a:spcPts val="0"/>
              </a:spcBef>
              <a:spcAft>
                <a:spcPts val="0"/>
              </a:spcAft>
              <a:buClr>
                <a:srgbClr val="7030A0"/>
              </a:buClr>
              <a:buSzPts val="2400"/>
              <a:buFont typeface="Arial"/>
              <a:buNone/>
            </a:pPr>
            <a:r>
              <a:rPr lang="en-US" sz="2000" dirty="0">
                <a:solidFill>
                  <a:srgbClr val="7030A0"/>
                </a:solidFill>
              </a:rPr>
              <a:t>224 days </a:t>
            </a:r>
            <a:r>
              <a:rPr lang="en-US" sz="2000" dirty="0">
                <a:solidFill>
                  <a:srgbClr val="7030A0"/>
                </a:solidFill>
                <a:latin typeface="Arial"/>
                <a:ea typeface="Arial"/>
                <a:cs typeface="Arial"/>
                <a:sym typeface="Arial"/>
              </a:rPr>
              <a:t>contract </a:t>
            </a:r>
            <a:r>
              <a:rPr lang="en-US" sz="2000">
                <a:solidFill>
                  <a:srgbClr val="7030A0"/>
                </a:solidFill>
                <a:latin typeface="Arial"/>
                <a:ea typeface="Arial"/>
                <a:cs typeface="Arial"/>
                <a:sym typeface="Arial"/>
              </a:rPr>
              <a:t>→ </a:t>
            </a:r>
            <a:r>
              <a:rPr lang="en-US" sz="2000">
                <a:solidFill>
                  <a:srgbClr val="7030A0"/>
                </a:solidFill>
              </a:rPr>
              <a:t>$200,000 </a:t>
            </a:r>
            <a:r>
              <a:rPr lang="en-US" sz="2000">
                <a:solidFill>
                  <a:srgbClr val="7030A0"/>
                </a:solidFill>
                <a:latin typeface="Arial"/>
                <a:ea typeface="Arial"/>
                <a:cs typeface="Arial"/>
                <a:sym typeface="Arial"/>
              </a:rPr>
              <a:t>= </a:t>
            </a:r>
            <a:r>
              <a:rPr lang="en-US" sz="2000">
                <a:solidFill>
                  <a:srgbClr val="7030A0"/>
                </a:solidFill>
              </a:rPr>
              <a:t>$111.60</a:t>
            </a:r>
            <a:r>
              <a:rPr lang="en-US" sz="2000">
                <a:solidFill>
                  <a:srgbClr val="7030A0"/>
                </a:solidFill>
                <a:latin typeface="Arial"/>
                <a:ea typeface="Arial"/>
                <a:cs typeface="Arial"/>
                <a:sym typeface="Arial"/>
              </a:rPr>
              <a:t>/</a:t>
            </a:r>
            <a:r>
              <a:rPr lang="en-US" sz="2000" dirty="0">
                <a:solidFill>
                  <a:srgbClr val="7030A0"/>
                </a:solidFill>
                <a:latin typeface="Arial"/>
                <a:ea typeface="Arial"/>
                <a:cs typeface="Arial"/>
                <a:sym typeface="Arial"/>
              </a:rPr>
              <a:t>hr.</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$2,593-$12,251</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$527-$15,000</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1089</Words>
  <Application>Microsoft Office PowerPoint</Application>
  <PresentationFormat>On-screen Show (4:3)</PresentationFormat>
  <Paragraphs>115</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2</cp:revision>
  <dcterms:modified xsi:type="dcterms:W3CDTF">2023-05-18T20:06:39Z</dcterms:modified>
</cp:coreProperties>
</file>