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CE8454-5C99-49CC-8ECC-B5F5E393B16F}">
  <a:tblStyle styleId="{76CE8454-5C99-49CC-8ECC-B5F5E393B16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9.11.23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219272054"/>
              </p:ext>
            </p:extLst>
          </p:nvPr>
        </p:nvGraphicFramePr>
        <p:xfrm>
          <a:off x="363415" y="2105213"/>
          <a:ext cx="4081250" cy="3304975"/>
        </p:xfrm>
        <a:graphic>
          <a:graphicData uri="http://schemas.openxmlformats.org/drawingml/2006/table">
            <a:tbl>
              <a:tblPr>
                <a:noFill/>
                <a:tableStyleId>{76CE8454-5C99-49CC-8ECC-B5F5E393B16F}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Ridgewood Public School District</a:t>
                      </a:r>
                      <a:r>
                        <a:rPr lang="en-US" sz="1400" b="1" dirty="0">
                          <a:solidFill>
                            <a:schemeClr val="dk2"/>
                          </a:solidFill>
                          <a:latin typeface="Calibri"/>
                          <a:ea typeface="Calibri"/>
                          <a:cs typeface="Calibri"/>
                          <a:sym typeface="Calibri"/>
                        </a:rPr>
                        <a:t> (23-24)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$64,817-$70,067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Fair Lawn Public School District </a:t>
                      </a:r>
                      <a:r>
                        <a:rPr lang="en-US" sz="1400" b="1" dirty="0">
                          <a:solidFill>
                            <a:schemeClr val="dk2"/>
                          </a:solidFill>
                          <a:latin typeface="Calibri"/>
                          <a:ea typeface="Calibri"/>
                          <a:cs typeface="Calibri"/>
                          <a:sym typeface="Calibri"/>
                        </a:rPr>
                        <a:t>(21-22)</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$56,410-$57,810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Garfield Public School District</a:t>
                      </a:r>
                      <a:r>
                        <a:rPr lang="en-US" sz="1400" b="1" dirty="0">
                          <a:solidFill>
                            <a:schemeClr val="dk2"/>
                          </a:solidFill>
                          <a:latin typeface="Calibri"/>
                          <a:ea typeface="Calibri"/>
                          <a:cs typeface="Calibri"/>
                          <a:sym typeface="Calibri"/>
                        </a:rPr>
                        <a:t> (24-25)</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$53,000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$61,500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928231061"/>
              </p:ext>
            </p:extLst>
          </p:nvPr>
        </p:nvGraphicFramePr>
        <p:xfrm>
          <a:off x="363415" y="2105213"/>
          <a:ext cx="5544300" cy="3304975"/>
        </p:xfrm>
        <a:graphic>
          <a:graphicData uri="http://schemas.openxmlformats.org/drawingml/2006/table">
            <a:tbl>
              <a:tblPr>
                <a:noFill/>
                <a:tableStyleId>{76CE8454-5C99-49CC-8ECC-B5F5E393B16F}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Ridgewood Public School District</a:t>
                      </a:r>
                      <a:r>
                        <a:rPr lang="en-US" sz="1400" b="1" dirty="0">
                          <a:solidFill>
                            <a:schemeClr val="dk2"/>
                          </a:solidFill>
                          <a:latin typeface="Calibri"/>
                          <a:ea typeface="Calibri"/>
                          <a:cs typeface="Calibri"/>
                          <a:sym typeface="Calibri"/>
                        </a:rPr>
                        <a:t> (23-24)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$64,817-$70,067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$69,917-$76,567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Fair Lawn Public School District </a:t>
                      </a:r>
                      <a:r>
                        <a:rPr lang="en-US" sz="1400" b="1" dirty="0">
                          <a:solidFill>
                            <a:schemeClr val="dk2"/>
                          </a:solidFill>
                          <a:latin typeface="Calibri"/>
                          <a:ea typeface="Calibri"/>
                          <a:cs typeface="Calibri"/>
                          <a:sym typeface="Calibri"/>
                        </a:rPr>
                        <a:t>(21-22)</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$56,410-$57,810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$58,610-$60,160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Garfield Public School District</a:t>
                      </a:r>
                      <a:r>
                        <a:rPr lang="en-US" sz="1400" b="1" dirty="0">
                          <a:solidFill>
                            <a:schemeClr val="dk2"/>
                          </a:solidFill>
                          <a:latin typeface="Calibri"/>
                          <a:ea typeface="Calibri"/>
                          <a:cs typeface="Calibri"/>
                          <a:sym typeface="Calibri"/>
                        </a:rPr>
                        <a:t> (24-25)</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$53,000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$55,000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$65,800 </a:t>
            </a:r>
            <a:r>
              <a:rPr lang="en-US" sz="2400">
                <a:solidFill>
                  <a:srgbClr val="7030A0"/>
                </a:solidFill>
                <a:latin typeface="Arial"/>
                <a:ea typeface="Arial"/>
                <a:cs typeface="Arial"/>
                <a:sym typeface="Arial"/>
              </a:rPr>
              <a:t>= </a:t>
            </a:r>
            <a:r>
              <a:rPr lang="en-US" sz="2400">
                <a:solidFill>
                  <a:srgbClr val="7030A0"/>
                </a:solidFill>
              </a:rPr>
              <a:t>$44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42936049"/>
              </p:ext>
            </p:extLst>
          </p:nvPr>
        </p:nvGraphicFramePr>
        <p:xfrm>
          <a:off x="363415" y="2105213"/>
          <a:ext cx="8470400" cy="3304975"/>
        </p:xfrm>
        <a:graphic>
          <a:graphicData uri="http://schemas.openxmlformats.org/drawingml/2006/table">
            <a:tbl>
              <a:tblPr>
                <a:noFill/>
                <a:tableStyleId>{76CE8454-5C99-49CC-8ECC-B5F5E393B16F}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Ridgewood Public School District</a:t>
                      </a:r>
                      <a:r>
                        <a:rPr lang="en-US" sz="1400" b="1" dirty="0">
                          <a:solidFill>
                            <a:schemeClr val="dk2"/>
                          </a:solidFill>
                          <a:latin typeface="Calibri"/>
                          <a:ea typeface="Calibri"/>
                          <a:cs typeface="Calibri"/>
                          <a:sym typeface="Calibri"/>
                        </a:rPr>
                        <a:t> (23-24)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$64,817-$70,067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$69,917-$76,567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$77,017-$86,527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$98,767-$110,877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Fair Lawn Public School District </a:t>
                      </a:r>
                      <a:r>
                        <a:rPr lang="en-US" sz="1400" b="1" dirty="0">
                          <a:solidFill>
                            <a:schemeClr val="dk2"/>
                          </a:solidFill>
                          <a:latin typeface="Calibri"/>
                          <a:ea typeface="Calibri"/>
                          <a:cs typeface="Calibri"/>
                          <a:sym typeface="Calibri"/>
                        </a:rPr>
                        <a:t>(21-22)</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$56,410-$57,810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$58,610-$60,160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$65,210-$72,560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$87,610-$97,660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Garfield Public School District</a:t>
                      </a:r>
                      <a:r>
                        <a:rPr lang="en-US" sz="1400" b="1" dirty="0">
                          <a:solidFill>
                            <a:schemeClr val="dk2"/>
                          </a:solidFill>
                          <a:latin typeface="Calibri"/>
                          <a:ea typeface="Calibri"/>
                          <a:cs typeface="Calibri"/>
                          <a:sym typeface="Calibri"/>
                        </a:rPr>
                        <a:t> (24-25)</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$53,000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$59,500-$62,000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$88,500-$96,700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$99,200 </a:t>
            </a:r>
            <a:r>
              <a:rPr lang="en-US" sz="2400">
                <a:solidFill>
                  <a:srgbClr val="7030A0"/>
                </a:solidFill>
                <a:latin typeface="Arial"/>
                <a:ea typeface="Arial"/>
                <a:cs typeface="Arial"/>
                <a:sym typeface="Arial"/>
              </a:rPr>
              <a:t>= </a:t>
            </a:r>
            <a:r>
              <a:rPr lang="en-US" sz="2400">
                <a:solidFill>
                  <a:srgbClr val="7030A0"/>
                </a:solidFill>
              </a:rPr>
              <a:t>$67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956723199"/>
              </p:ext>
            </p:extLst>
          </p:nvPr>
        </p:nvGraphicFramePr>
        <p:xfrm>
          <a:off x="342900" y="1919467"/>
          <a:ext cx="8458225" cy="2827173"/>
        </p:xfrm>
        <a:graphic>
          <a:graphicData uri="http://schemas.openxmlformats.org/drawingml/2006/table">
            <a:tbl>
              <a:tblPr>
                <a:noFill/>
                <a:tableStyleId>{76CE8454-5C99-49CC-8ECC-B5F5E393B16F}</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 months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$132,981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$160,241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 months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$154,370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$185,849</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260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$177,662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ctr" rtl="0">
                        <a:lnSpc>
                          <a:spcPct val="90000"/>
                        </a:lnSpc>
                        <a:spcBef>
                          <a:spcPts val="0"/>
                        </a:spcBef>
                        <a:spcAft>
                          <a:spcPts val="0"/>
                        </a:spcAft>
                        <a:buClr>
                          <a:schemeClr val="dk1"/>
                        </a:buClr>
                        <a:buFont typeface="Arial"/>
                        <a:buNone/>
                      </a:pP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$224,561</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ctr" rtl="0">
                        <a:lnSpc>
                          <a:spcPct val="90000"/>
                        </a:lnSpc>
                        <a:spcBef>
                          <a:spcPts val="0"/>
                        </a:spcBef>
                        <a:spcAft>
                          <a:spcPts val="0"/>
                        </a:spcAft>
                        <a:buClr>
                          <a:schemeClr val="dk1"/>
                        </a:buClr>
                        <a:buFont typeface="Arial"/>
                        <a:buNone/>
                      </a:pP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185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10 months contract → $146,600 = $89/hr.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260 days contract → $224,600 = $108/hr.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$2,807 -$10,763</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$300 -$9,172</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On-screen Show (4:3)</PresentationFormat>
  <Paragraphs>116</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2023-09-12T03:22:50Z</dcterms:modified>
</cp:coreProperties>
</file>