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46" y="7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2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51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26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4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9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62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89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37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75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4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01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4425" y="-34360"/>
            <a:ext cx="7727975" cy="8199077"/>
            <a:chOff x="0" y="0"/>
            <a:chExt cx="10303966" cy="1093210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8443" t="20213" r="6989" b="12873"/>
            <a:stretch>
              <a:fillRect/>
            </a:stretch>
          </p:blipFill>
          <p:spPr>
            <a:xfrm>
              <a:off x="0" y="0"/>
              <a:ext cx="10303966" cy="543694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5283" t="7360" r="7275" b="23453"/>
            <a:stretch>
              <a:fillRect/>
            </a:stretch>
          </p:blipFill>
          <p:spPr>
            <a:xfrm>
              <a:off x="0" y="5495156"/>
              <a:ext cx="10303966" cy="543694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44424" y="-34361"/>
            <a:ext cx="4855868" cy="3648171"/>
            <a:chOff x="180547" y="-1"/>
            <a:chExt cx="6474491" cy="4864228"/>
          </a:xfrm>
        </p:grpSpPr>
        <p:sp>
          <p:nvSpPr>
            <p:cNvPr id="6" name="Freeform 6"/>
            <p:cNvSpPr/>
            <p:nvPr/>
          </p:nvSpPr>
          <p:spPr>
            <a:xfrm rot="10800000">
              <a:off x="180547" y="-1"/>
              <a:ext cx="6474491" cy="4864228"/>
            </a:xfrm>
            <a:custGeom>
              <a:avLst/>
              <a:gdLst/>
              <a:ahLst/>
              <a:cxnLst/>
              <a:rect l="l" t="t" r="r" b="b"/>
              <a:pathLst>
                <a:path w="6655039" h="4864228">
                  <a:moveTo>
                    <a:pt x="0" y="0"/>
                  </a:moveTo>
                  <a:lnTo>
                    <a:pt x="6655039" y="0"/>
                  </a:lnTo>
                  <a:lnTo>
                    <a:pt x="6655039" y="4864228"/>
                  </a:lnTo>
                  <a:lnTo>
                    <a:pt x="0" y="48642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r="-2789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273714" y="52277"/>
              <a:ext cx="2269691" cy="2269691"/>
            </a:xfrm>
            <a:custGeom>
              <a:avLst/>
              <a:gdLst/>
              <a:ahLst/>
              <a:cxnLst/>
              <a:rect l="l" t="t" r="r" b="b"/>
              <a:pathLst>
                <a:path w="2269691" h="2269691">
                  <a:moveTo>
                    <a:pt x="0" y="0"/>
                  </a:moveTo>
                  <a:lnTo>
                    <a:pt x="2269691" y="0"/>
                  </a:lnTo>
                  <a:lnTo>
                    <a:pt x="2269691" y="2269691"/>
                  </a:lnTo>
                  <a:lnTo>
                    <a:pt x="0" y="2269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3168814" y="1309610"/>
              <a:ext cx="3082564" cy="15337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54"/>
                </a:lnSpc>
              </a:pPr>
              <a:r>
                <a:rPr lang="en-US" sz="2154" spc="168">
                  <a:solidFill>
                    <a:srgbClr val="CC4628"/>
                  </a:solidFill>
                  <a:latin typeface="Open Sans Bold"/>
                </a:rPr>
                <a:t>TEACH@MINES</a:t>
              </a:r>
            </a:p>
            <a:p>
              <a:pPr algn="ctr">
                <a:lnSpc>
                  <a:spcPts val="4583"/>
                </a:lnSpc>
              </a:pPr>
              <a:r>
                <a:rPr lang="en-US" sz="4583" spc="357">
                  <a:solidFill>
                    <a:srgbClr val="FFFFFF"/>
                  </a:solidFill>
                  <a:latin typeface="Open Sans Bold"/>
                </a:rPr>
                <a:t>PLAY</a:t>
              </a:r>
            </a:p>
            <a:p>
              <a:pPr algn="ctr">
                <a:lnSpc>
                  <a:spcPts val="2200"/>
                </a:lnSpc>
              </a:pPr>
              <a:r>
                <a:rPr lang="en-US" sz="2200" spc="171">
                  <a:solidFill>
                    <a:srgbClr val="FFFFFF"/>
                  </a:solidFill>
                  <a:latin typeface="Open Sans Bold"/>
                </a:rPr>
                <a:t>FOREVER</a:t>
              </a:r>
            </a:p>
          </p:txBody>
        </p:sp>
      </p:grpSp>
      <p:sp>
        <p:nvSpPr>
          <p:cNvPr id="9" name="Freeform 9"/>
          <p:cNvSpPr/>
          <p:nvPr/>
        </p:nvSpPr>
        <p:spPr>
          <a:xfrm rot="5709890">
            <a:off x="3187151" y="5599660"/>
            <a:ext cx="2164008" cy="2394477"/>
          </a:xfrm>
          <a:custGeom>
            <a:avLst/>
            <a:gdLst/>
            <a:ahLst/>
            <a:cxnLst/>
            <a:rect l="l" t="t" r="r" b="b"/>
            <a:pathLst>
              <a:path w="2164008" h="2394477">
                <a:moveTo>
                  <a:pt x="0" y="0"/>
                </a:moveTo>
                <a:lnTo>
                  <a:pt x="2164008" y="0"/>
                </a:lnTo>
                <a:lnTo>
                  <a:pt x="2164008" y="2394477"/>
                </a:lnTo>
                <a:lnTo>
                  <a:pt x="0" y="239447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5526611" y="6321549"/>
            <a:ext cx="2245789" cy="1660738"/>
            <a:chOff x="0" y="0"/>
            <a:chExt cx="2994385" cy="2214317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2994385" cy="739305"/>
              <a:chOff x="0" y="0"/>
              <a:chExt cx="8555680" cy="2112373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555680" cy="2112373"/>
              </a:xfrm>
              <a:custGeom>
                <a:avLst/>
                <a:gdLst/>
                <a:ahLst/>
                <a:cxnLst/>
                <a:rect l="l" t="t" r="r" b="b"/>
                <a:pathLst>
                  <a:path w="8555680" h="2112373">
                    <a:moveTo>
                      <a:pt x="0" y="0"/>
                    </a:moveTo>
                    <a:lnTo>
                      <a:pt x="8555680" y="0"/>
                    </a:lnTo>
                    <a:lnTo>
                      <a:pt x="8555680" y="2112373"/>
                    </a:lnTo>
                    <a:lnTo>
                      <a:pt x="0" y="211237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79EC3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144723" y="193646"/>
              <a:ext cx="2676516" cy="3059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83"/>
                </a:lnSpc>
              </a:pPr>
              <a:r>
                <a:rPr lang="en-US" sz="1416">
                  <a:solidFill>
                    <a:srgbClr val="FFFFFF"/>
                  </a:solidFill>
                  <a:latin typeface="Open Sans Bold"/>
                </a:rPr>
                <a:t>Minor in Teaching</a:t>
              </a: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0" y="1493719"/>
              <a:ext cx="2994385" cy="720598"/>
              <a:chOff x="0" y="0"/>
              <a:chExt cx="8555680" cy="2058921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555680" cy="2058921"/>
              </a:xfrm>
              <a:custGeom>
                <a:avLst/>
                <a:gdLst/>
                <a:ahLst/>
                <a:cxnLst/>
                <a:rect l="l" t="t" r="r" b="b"/>
                <a:pathLst>
                  <a:path w="8555680" h="2058921">
                    <a:moveTo>
                      <a:pt x="0" y="0"/>
                    </a:moveTo>
                    <a:lnTo>
                      <a:pt x="8555680" y="0"/>
                    </a:lnTo>
                    <a:lnTo>
                      <a:pt x="8555680" y="2058921"/>
                    </a:lnTo>
                    <a:lnTo>
                      <a:pt x="0" y="20589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21314D"/>
              </a:solidFill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137559" y="1652801"/>
              <a:ext cx="2719268" cy="3059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83"/>
                </a:lnSpc>
                <a:spcBef>
                  <a:spcPct val="0"/>
                </a:spcBef>
              </a:pPr>
              <a:r>
                <a:rPr lang="en-US" sz="1416">
                  <a:solidFill>
                    <a:srgbClr val="FFFFFF"/>
                  </a:solidFill>
                  <a:latin typeface="Open Sans Bold"/>
                </a:rPr>
                <a:t>MS in STEM Education </a:t>
              </a:r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0" y="709128"/>
              <a:ext cx="2994385" cy="784591"/>
              <a:chOff x="0" y="0"/>
              <a:chExt cx="8555680" cy="224176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555680" cy="2241765"/>
              </a:xfrm>
              <a:custGeom>
                <a:avLst/>
                <a:gdLst/>
                <a:ahLst/>
                <a:cxnLst/>
                <a:rect l="l" t="t" r="r" b="b"/>
                <a:pathLst>
                  <a:path w="8555680" h="2241765">
                    <a:moveTo>
                      <a:pt x="0" y="0"/>
                    </a:moveTo>
                    <a:lnTo>
                      <a:pt x="8555680" y="0"/>
                    </a:lnTo>
                    <a:lnTo>
                      <a:pt x="8555680" y="2241765"/>
                    </a:lnTo>
                    <a:lnTo>
                      <a:pt x="0" y="22417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9396C"/>
              </a:solidFill>
            </p:spPr>
          </p:sp>
        </p:grpSp>
        <p:sp>
          <p:nvSpPr>
            <p:cNvPr id="19" name="TextBox 19"/>
            <p:cNvSpPr txBox="1"/>
            <p:nvPr/>
          </p:nvSpPr>
          <p:spPr>
            <a:xfrm>
              <a:off x="158935" y="771501"/>
              <a:ext cx="2835450" cy="6407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83"/>
                </a:lnSpc>
              </a:pPr>
              <a:r>
                <a:rPr lang="en-US" sz="1416">
                  <a:solidFill>
                    <a:srgbClr val="FFFFFF"/>
                  </a:solidFill>
                  <a:latin typeface="Open Sans Bold"/>
                </a:rPr>
                <a:t>BS in Engineering:</a:t>
              </a:r>
            </a:p>
            <a:p>
              <a:pPr>
                <a:lnSpc>
                  <a:spcPts val="1983"/>
                </a:lnSpc>
                <a:spcBef>
                  <a:spcPct val="0"/>
                </a:spcBef>
              </a:pPr>
              <a:r>
                <a:rPr lang="en-US" sz="1416">
                  <a:solidFill>
                    <a:srgbClr val="FFFFFF"/>
                  </a:solidFill>
                  <a:latin typeface="Open Sans Bold"/>
                </a:rPr>
                <a:t>STEM Teaching Focus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5358817" y="8380617"/>
            <a:ext cx="2228006" cy="482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25"/>
              </a:lnSpc>
            </a:pPr>
            <a:r>
              <a:rPr lang="en-US" sz="1375">
                <a:solidFill>
                  <a:srgbClr val="FFFFFF"/>
                </a:solidFill>
                <a:latin typeface="Open Sans Bold"/>
              </a:rPr>
              <a:t>LEARN MORE @ </a:t>
            </a:r>
          </a:p>
          <a:p>
            <a:pPr>
              <a:lnSpc>
                <a:spcPts val="1925"/>
              </a:lnSpc>
            </a:pPr>
            <a:r>
              <a:rPr lang="en-US" sz="1375">
                <a:solidFill>
                  <a:srgbClr val="FFFFFF"/>
                </a:solidFill>
                <a:latin typeface="Open Sans Bold"/>
              </a:rPr>
              <a:t>MINES.EDU/TEACHPREP:</a:t>
            </a:r>
          </a:p>
        </p:txBody>
      </p:sp>
      <p:grpSp>
        <p:nvGrpSpPr>
          <p:cNvPr id="21" name="Group 21"/>
          <p:cNvGrpSpPr/>
          <p:nvPr/>
        </p:nvGrpSpPr>
        <p:grpSpPr>
          <a:xfrm rot="5400000">
            <a:off x="722197" y="5798904"/>
            <a:ext cx="901356" cy="1048850"/>
            <a:chOff x="0" y="0"/>
            <a:chExt cx="6985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</a:path>
              </a:pathLst>
            </a:custGeom>
            <a:solidFill>
              <a:srgbClr val="21314D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111125"/>
              <a:ext cx="698500" cy="561975"/>
            </a:xfrm>
            <a:prstGeom prst="rect">
              <a:avLst/>
            </a:prstGeom>
          </p:spPr>
          <p:txBody>
            <a:bodyPr lIns="23283" tIns="23283" rIns="23283" bIns="23283" rtlCol="0" anchor="ctr"/>
            <a:lstStyle/>
            <a:p>
              <a:pPr algn="ctr">
                <a:lnSpc>
                  <a:spcPts val="1924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 flipH="1">
            <a:off x="220420" y="5836590"/>
            <a:ext cx="2895127" cy="2116075"/>
          </a:xfrm>
          <a:custGeom>
            <a:avLst/>
            <a:gdLst/>
            <a:ahLst/>
            <a:cxnLst/>
            <a:rect l="l" t="t" r="r" b="b"/>
            <a:pathLst>
              <a:path w="2895127" h="2116075">
                <a:moveTo>
                  <a:pt x="2895127" y="0"/>
                </a:moveTo>
                <a:lnTo>
                  <a:pt x="0" y="0"/>
                </a:lnTo>
                <a:lnTo>
                  <a:pt x="0" y="2116075"/>
                </a:lnTo>
                <a:lnTo>
                  <a:pt x="2895127" y="2116075"/>
                </a:lnTo>
                <a:lnTo>
                  <a:pt x="2895127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1634830" y="6519316"/>
            <a:ext cx="1232907" cy="1143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9"/>
              </a:lnSpc>
            </a:pPr>
            <a:r>
              <a:rPr lang="en-US" sz="1099">
                <a:solidFill>
                  <a:srgbClr val="FFFFFF"/>
                </a:solidFill>
                <a:latin typeface="Open Sans Bold"/>
              </a:rPr>
              <a:t>The only </a:t>
            </a:r>
          </a:p>
          <a:p>
            <a:pPr algn="ctr">
              <a:lnSpc>
                <a:spcPts val="1539"/>
              </a:lnSpc>
            </a:pPr>
            <a:r>
              <a:rPr lang="en-US" sz="1099">
                <a:solidFill>
                  <a:srgbClr val="FFFFFF"/>
                </a:solidFill>
                <a:latin typeface="Open Sans Bold"/>
              </a:rPr>
              <a:t>program in Colorado focused exclusively on training STEM teachers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30050" y="6092177"/>
            <a:ext cx="881469" cy="53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5"/>
              </a:lnSpc>
            </a:pPr>
            <a:r>
              <a:rPr lang="en-US" sz="1375">
                <a:solidFill>
                  <a:srgbClr val="FFFFFF"/>
                </a:solidFill>
                <a:latin typeface="Open Sans Bold"/>
              </a:rPr>
              <a:t>TEACH</a:t>
            </a:r>
          </a:p>
          <a:p>
            <a:pPr algn="ctr">
              <a:lnSpc>
                <a:spcPts val="1375"/>
              </a:lnSpc>
            </a:pPr>
            <a:r>
              <a:rPr lang="en-US" sz="1375">
                <a:solidFill>
                  <a:srgbClr val="FFFFFF"/>
                </a:solidFill>
                <a:latin typeface="Open Sans Bold"/>
              </a:rPr>
              <a:t>@MINES </a:t>
            </a:r>
          </a:p>
          <a:p>
            <a:pPr algn="ctr">
              <a:lnSpc>
                <a:spcPts val="1375"/>
              </a:lnSpc>
            </a:pPr>
            <a:r>
              <a:rPr lang="en-US" sz="1375">
                <a:solidFill>
                  <a:srgbClr val="FFFFFF"/>
                </a:solidFill>
                <a:latin typeface="Open Sans Bold"/>
              </a:rPr>
              <a:t>IS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06778" y="7047454"/>
            <a:ext cx="870208" cy="824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6"/>
              </a:lnSpc>
            </a:pPr>
            <a:r>
              <a:rPr lang="en-US" sz="940">
                <a:solidFill>
                  <a:srgbClr val="FFFFFF"/>
                </a:solidFill>
                <a:latin typeface="Open Sans Bold"/>
              </a:rPr>
              <a:t>Rated in the </a:t>
            </a:r>
          </a:p>
          <a:p>
            <a:pPr algn="ctr">
              <a:lnSpc>
                <a:spcPts val="1316"/>
              </a:lnSpc>
            </a:pPr>
            <a:r>
              <a:rPr lang="en-US" sz="940">
                <a:solidFill>
                  <a:srgbClr val="FFFFFF"/>
                </a:solidFill>
                <a:latin typeface="Open Sans Bold"/>
              </a:rPr>
              <a:t>top 5 physics teacher prep programs </a:t>
            </a:r>
          </a:p>
          <a:p>
            <a:pPr algn="ctr">
              <a:lnSpc>
                <a:spcPts val="1316"/>
              </a:lnSpc>
            </a:pPr>
            <a:r>
              <a:rPr lang="en-US" sz="940">
                <a:solidFill>
                  <a:srgbClr val="FFFFFF"/>
                </a:solidFill>
                <a:latin typeface="Open Sans Bold"/>
              </a:rPr>
              <a:t>in the US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0" y="7945627"/>
            <a:ext cx="7772400" cy="2112773"/>
            <a:chOff x="0" y="0"/>
            <a:chExt cx="5131392" cy="139486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5131393" cy="1394868"/>
            </a:xfrm>
            <a:custGeom>
              <a:avLst/>
              <a:gdLst/>
              <a:ahLst/>
              <a:cxnLst/>
              <a:rect l="l" t="t" r="r" b="b"/>
              <a:pathLst>
                <a:path w="5131393" h="1394868">
                  <a:moveTo>
                    <a:pt x="0" y="0"/>
                  </a:moveTo>
                  <a:lnTo>
                    <a:pt x="5131393" y="0"/>
                  </a:lnTo>
                  <a:lnTo>
                    <a:pt x="5131393" y="1394868"/>
                  </a:lnTo>
                  <a:lnTo>
                    <a:pt x="0" y="1394868"/>
                  </a:lnTo>
                  <a:lnTo>
                    <a:pt x="0" y="0"/>
                  </a:lnTo>
                </a:path>
              </a:pathLst>
            </a:custGeom>
            <a:solidFill>
              <a:srgbClr val="09396C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347449" y="8605645"/>
            <a:ext cx="1209572" cy="867267"/>
            <a:chOff x="0" y="0"/>
            <a:chExt cx="1612763" cy="1156356"/>
          </a:xfrm>
        </p:grpSpPr>
        <p:sp>
          <p:nvSpPr>
            <p:cNvPr id="31" name="Freeform 31"/>
            <p:cNvSpPr/>
            <p:nvPr/>
          </p:nvSpPr>
          <p:spPr>
            <a:xfrm>
              <a:off x="158850" y="0"/>
              <a:ext cx="1317227" cy="569954"/>
            </a:xfrm>
            <a:custGeom>
              <a:avLst/>
              <a:gdLst/>
              <a:ahLst/>
              <a:cxnLst/>
              <a:rect l="l" t="t" r="r" b="b"/>
              <a:pathLst>
                <a:path w="1317227" h="569954">
                  <a:moveTo>
                    <a:pt x="0" y="0"/>
                  </a:moveTo>
                  <a:lnTo>
                    <a:pt x="1317228" y="0"/>
                  </a:lnTo>
                  <a:lnTo>
                    <a:pt x="1317228" y="569954"/>
                  </a:lnTo>
                  <a:lnTo>
                    <a:pt x="0" y="569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2" name="TextBox 32"/>
            <p:cNvSpPr txBox="1"/>
            <p:nvPr/>
          </p:nvSpPr>
          <p:spPr>
            <a:xfrm>
              <a:off x="0" y="639825"/>
              <a:ext cx="1612763" cy="1100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"/>
                </a:lnSpc>
              </a:pPr>
              <a:r>
                <a:rPr lang="en-US" sz="500">
                  <a:solidFill>
                    <a:srgbClr val="FFFFFF"/>
                  </a:solidFill>
                  <a:latin typeface="Open Sans"/>
                </a:rPr>
                <a:t>is part of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140430" y="816578"/>
              <a:ext cx="1354067" cy="3397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0"/>
                </a:lnSpc>
              </a:pPr>
              <a:r>
                <a:rPr lang="en-US" sz="750">
                  <a:solidFill>
                    <a:srgbClr val="FFFFFF"/>
                  </a:solidFill>
                  <a:latin typeface="Open Sans"/>
                </a:rPr>
                <a:t>University Honors and </a:t>
              </a:r>
            </a:p>
            <a:p>
              <a:pPr algn="ctr">
                <a:lnSpc>
                  <a:spcPts val="1050"/>
                </a:lnSpc>
              </a:pPr>
              <a:r>
                <a:rPr lang="en-US" sz="750">
                  <a:solidFill>
                    <a:srgbClr val="FFFFFF"/>
                  </a:solidFill>
                  <a:latin typeface="Open Sans"/>
                </a:rPr>
                <a:t>Scholars Programs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6182913" y="8193640"/>
            <a:ext cx="1227546" cy="1716847"/>
            <a:chOff x="0" y="0"/>
            <a:chExt cx="1636728" cy="2289129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636728" cy="2289129"/>
            </a:xfrm>
            <a:custGeom>
              <a:avLst/>
              <a:gdLst/>
              <a:ahLst/>
              <a:cxnLst/>
              <a:rect l="l" t="t" r="r" b="b"/>
              <a:pathLst>
                <a:path w="1636728" h="2289129">
                  <a:moveTo>
                    <a:pt x="0" y="0"/>
                  </a:moveTo>
                  <a:lnTo>
                    <a:pt x="1636728" y="0"/>
                  </a:lnTo>
                  <a:lnTo>
                    <a:pt x="1636728" y="2289129"/>
                  </a:lnTo>
                  <a:lnTo>
                    <a:pt x="0" y="22891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161999" y="793722"/>
              <a:ext cx="1312729" cy="1312729"/>
            </a:xfrm>
            <a:custGeom>
              <a:avLst/>
              <a:gdLst/>
              <a:ahLst/>
              <a:cxnLst/>
              <a:rect l="l" t="t" r="r" b="b"/>
              <a:pathLst>
                <a:path w="1312729" h="1312729">
                  <a:moveTo>
                    <a:pt x="0" y="0"/>
                  </a:moveTo>
                  <a:lnTo>
                    <a:pt x="1312729" y="0"/>
                  </a:lnTo>
                  <a:lnTo>
                    <a:pt x="1312729" y="1312729"/>
                  </a:lnTo>
                  <a:lnTo>
                    <a:pt x="0" y="13127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sp>
        <p:nvSpPr>
          <p:cNvPr id="37" name="TextBox 37"/>
          <p:cNvSpPr txBox="1"/>
          <p:nvPr/>
        </p:nvSpPr>
        <p:spPr>
          <a:xfrm>
            <a:off x="2923462" y="8096057"/>
            <a:ext cx="1895007" cy="1814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285">
                <a:solidFill>
                  <a:srgbClr val="FFFFFF"/>
                </a:solidFill>
                <a:latin typeface="Open Sans Bold"/>
              </a:rPr>
              <a:t>ENGINEERS MAKE </a:t>
            </a:r>
            <a:r>
              <a:rPr lang="en-US" sz="1285">
                <a:solidFill>
                  <a:srgbClr val="879EC3"/>
                </a:solidFill>
                <a:latin typeface="Open Sans Bold"/>
              </a:rPr>
              <a:t>BRIDGES</a:t>
            </a:r>
          </a:p>
          <a:p>
            <a:pPr algn="ctr">
              <a:lnSpc>
                <a:spcPts val="1800"/>
              </a:lnSpc>
            </a:pPr>
            <a:r>
              <a:rPr lang="en-US" sz="1285">
                <a:solidFill>
                  <a:srgbClr val="FFFFFF"/>
                </a:solidFill>
                <a:latin typeface="Open Sans Bold"/>
              </a:rPr>
              <a:t>ARTISTS MAKE </a:t>
            </a:r>
            <a:r>
              <a:rPr lang="en-US" sz="1285">
                <a:solidFill>
                  <a:srgbClr val="879EC3"/>
                </a:solidFill>
                <a:latin typeface="Open Sans Bold"/>
              </a:rPr>
              <a:t>PAINTINGS</a:t>
            </a:r>
          </a:p>
          <a:p>
            <a:pPr algn="ctr">
              <a:lnSpc>
                <a:spcPts val="1800"/>
              </a:lnSpc>
            </a:pPr>
            <a:r>
              <a:rPr lang="en-US" sz="1285">
                <a:solidFill>
                  <a:srgbClr val="FFFFFF"/>
                </a:solidFill>
                <a:latin typeface="Open Sans Bold"/>
              </a:rPr>
              <a:t>SCIENTISTS MAKE </a:t>
            </a:r>
            <a:r>
              <a:rPr lang="en-US" sz="1285">
                <a:solidFill>
                  <a:srgbClr val="879EC3"/>
                </a:solidFill>
                <a:latin typeface="Open Sans Bold"/>
              </a:rPr>
              <a:t>ROCKETS</a:t>
            </a:r>
          </a:p>
          <a:p>
            <a:pPr algn="ctr">
              <a:lnSpc>
                <a:spcPts val="1800"/>
              </a:lnSpc>
            </a:pPr>
            <a:r>
              <a:rPr lang="en-US" sz="1285">
                <a:solidFill>
                  <a:srgbClr val="F0592B"/>
                </a:solidFill>
                <a:latin typeface="Open Sans Bold"/>
              </a:rPr>
              <a:t>TEACHERS MAKE </a:t>
            </a:r>
          </a:p>
          <a:p>
            <a:pPr algn="ctr">
              <a:lnSpc>
                <a:spcPts val="1800"/>
              </a:lnSpc>
            </a:pPr>
            <a:r>
              <a:rPr lang="en-US" sz="1285">
                <a:solidFill>
                  <a:srgbClr val="F0592B"/>
                </a:solidFill>
                <a:latin typeface="Open Sans Bold"/>
              </a:rPr>
              <a:t>THEM ALL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220420" y="2477994"/>
            <a:ext cx="3009451" cy="3231993"/>
            <a:chOff x="0" y="0"/>
            <a:chExt cx="4012601" cy="4309324"/>
          </a:xfrm>
        </p:grpSpPr>
        <p:grpSp>
          <p:nvGrpSpPr>
            <p:cNvPr id="39" name="Group 39"/>
            <p:cNvGrpSpPr/>
            <p:nvPr/>
          </p:nvGrpSpPr>
          <p:grpSpPr>
            <a:xfrm>
              <a:off x="679507" y="29614"/>
              <a:ext cx="3258841" cy="701404"/>
              <a:chOff x="0" y="0"/>
              <a:chExt cx="7994971" cy="1720766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7994971" cy="1720766"/>
              </a:xfrm>
              <a:custGeom>
                <a:avLst/>
                <a:gdLst/>
                <a:ahLst/>
                <a:cxnLst/>
                <a:rect l="l" t="t" r="r" b="b"/>
                <a:pathLst>
                  <a:path w="7994971" h="1720766">
                    <a:moveTo>
                      <a:pt x="0" y="0"/>
                    </a:moveTo>
                    <a:lnTo>
                      <a:pt x="7994971" y="0"/>
                    </a:lnTo>
                    <a:lnTo>
                      <a:pt x="7994971" y="1720766"/>
                    </a:lnTo>
                    <a:lnTo>
                      <a:pt x="0" y="172076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79EC3"/>
              </a:solidFill>
            </p:spPr>
          </p:sp>
        </p:grpSp>
        <p:grpSp>
          <p:nvGrpSpPr>
            <p:cNvPr id="41" name="Group 41"/>
            <p:cNvGrpSpPr/>
            <p:nvPr/>
          </p:nvGrpSpPr>
          <p:grpSpPr>
            <a:xfrm>
              <a:off x="679507" y="929436"/>
              <a:ext cx="3258841" cy="701404"/>
              <a:chOff x="0" y="0"/>
              <a:chExt cx="7994971" cy="1720766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7994971" cy="1720766"/>
              </a:xfrm>
              <a:custGeom>
                <a:avLst/>
                <a:gdLst/>
                <a:ahLst/>
                <a:cxnLst/>
                <a:rect l="l" t="t" r="r" b="b"/>
                <a:pathLst>
                  <a:path w="7994971" h="1720766">
                    <a:moveTo>
                      <a:pt x="0" y="0"/>
                    </a:moveTo>
                    <a:lnTo>
                      <a:pt x="7994971" y="0"/>
                    </a:lnTo>
                    <a:lnTo>
                      <a:pt x="7994971" y="1720766"/>
                    </a:lnTo>
                    <a:lnTo>
                      <a:pt x="0" y="172076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79EC3"/>
              </a:solidFill>
            </p:spPr>
          </p:sp>
        </p:grpSp>
        <p:grpSp>
          <p:nvGrpSpPr>
            <p:cNvPr id="43" name="Group 43"/>
            <p:cNvGrpSpPr/>
            <p:nvPr/>
          </p:nvGrpSpPr>
          <p:grpSpPr>
            <a:xfrm>
              <a:off x="679507" y="2729079"/>
              <a:ext cx="3258841" cy="701404"/>
              <a:chOff x="0" y="0"/>
              <a:chExt cx="7994971" cy="1720766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7994971" cy="1720766"/>
              </a:xfrm>
              <a:custGeom>
                <a:avLst/>
                <a:gdLst/>
                <a:ahLst/>
                <a:cxnLst/>
                <a:rect l="l" t="t" r="r" b="b"/>
                <a:pathLst>
                  <a:path w="7994971" h="1720766">
                    <a:moveTo>
                      <a:pt x="0" y="0"/>
                    </a:moveTo>
                    <a:lnTo>
                      <a:pt x="7994971" y="0"/>
                    </a:lnTo>
                    <a:lnTo>
                      <a:pt x="7994971" y="1720766"/>
                    </a:lnTo>
                    <a:lnTo>
                      <a:pt x="0" y="172076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79EC3"/>
              </a:solidFill>
            </p:spPr>
          </p:sp>
        </p:grpSp>
        <p:grpSp>
          <p:nvGrpSpPr>
            <p:cNvPr id="45" name="Group 45"/>
            <p:cNvGrpSpPr/>
            <p:nvPr/>
          </p:nvGrpSpPr>
          <p:grpSpPr>
            <a:xfrm>
              <a:off x="0" y="28363"/>
              <a:ext cx="702655" cy="702655"/>
              <a:chOff x="0" y="0"/>
              <a:chExt cx="1913890" cy="191389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4628"/>
              </a:solidFill>
            </p:spPr>
          </p:sp>
        </p:grpSp>
        <p:sp>
          <p:nvSpPr>
            <p:cNvPr id="47" name="Freeform 47"/>
            <p:cNvSpPr/>
            <p:nvPr/>
          </p:nvSpPr>
          <p:spPr>
            <a:xfrm>
              <a:off x="91422" y="0"/>
              <a:ext cx="789379" cy="687078"/>
            </a:xfrm>
            <a:custGeom>
              <a:avLst/>
              <a:gdLst/>
              <a:ahLst/>
              <a:cxnLst/>
              <a:rect l="l" t="t" r="r" b="b"/>
              <a:pathLst>
                <a:path w="789379" h="687078">
                  <a:moveTo>
                    <a:pt x="0" y="0"/>
                  </a:moveTo>
                  <a:lnTo>
                    <a:pt x="789379" y="0"/>
                  </a:lnTo>
                  <a:lnTo>
                    <a:pt x="789379" y="687078"/>
                  </a:lnTo>
                  <a:lnTo>
                    <a:pt x="0" y="687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48" name="Group 48"/>
            <p:cNvGrpSpPr/>
            <p:nvPr/>
          </p:nvGrpSpPr>
          <p:grpSpPr>
            <a:xfrm>
              <a:off x="679507" y="1829257"/>
              <a:ext cx="3258841" cy="701404"/>
              <a:chOff x="0" y="0"/>
              <a:chExt cx="7994971" cy="1720766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7994971" cy="1720766"/>
              </a:xfrm>
              <a:custGeom>
                <a:avLst/>
                <a:gdLst/>
                <a:ahLst/>
                <a:cxnLst/>
                <a:rect l="l" t="t" r="r" b="b"/>
                <a:pathLst>
                  <a:path w="7994971" h="1720766">
                    <a:moveTo>
                      <a:pt x="0" y="0"/>
                    </a:moveTo>
                    <a:lnTo>
                      <a:pt x="7994971" y="0"/>
                    </a:lnTo>
                    <a:lnTo>
                      <a:pt x="7994971" y="1720766"/>
                    </a:lnTo>
                    <a:lnTo>
                      <a:pt x="0" y="172076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79EC3"/>
              </a:solidFill>
            </p:spPr>
          </p:sp>
        </p:grpSp>
        <p:grpSp>
          <p:nvGrpSpPr>
            <p:cNvPr id="50" name="Group 50"/>
            <p:cNvGrpSpPr/>
            <p:nvPr/>
          </p:nvGrpSpPr>
          <p:grpSpPr>
            <a:xfrm>
              <a:off x="679507" y="3607920"/>
              <a:ext cx="3258841" cy="701404"/>
              <a:chOff x="0" y="0"/>
              <a:chExt cx="7994971" cy="1720766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7994971" cy="1720766"/>
              </a:xfrm>
              <a:custGeom>
                <a:avLst/>
                <a:gdLst/>
                <a:ahLst/>
                <a:cxnLst/>
                <a:rect l="l" t="t" r="r" b="b"/>
                <a:pathLst>
                  <a:path w="7994971" h="1720766">
                    <a:moveTo>
                      <a:pt x="0" y="0"/>
                    </a:moveTo>
                    <a:lnTo>
                      <a:pt x="7994971" y="0"/>
                    </a:lnTo>
                    <a:lnTo>
                      <a:pt x="7994971" y="1720766"/>
                    </a:lnTo>
                    <a:lnTo>
                      <a:pt x="0" y="172076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79EC3"/>
              </a:solidFill>
            </p:spPr>
          </p:sp>
        </p:grpSp>
        <p:grpSp>
          <p:nvGrpSpPr>
            <p:cNvPr id="52" name="Group 52"/>
            <p:cNvGrpSpPr/>
            <p:nvPr/>
          </p:nvGrpSpPr>
          <p:grpSpPr>
            <a:xfrm>
              <a:off x="0" y="3606669"/>
              <a:ext cx="702655" cy="702655"/>
              <a:chOff x="0" y="0"/>
              <a:chExt cx="1913890" cy="191389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4628"/>
              </a:solidFill>
            </p:spPr>
          </p:sp>
        </p:grpSp>
        <p:sp>
          <p:nvSpPr>
            <p:cNvPr id="54" name="Freeform 54"/>
            <p:cNvSpPr/>
            <p:nvPr/>
          </p:nvSpPr>
          <p:spPr>
            <a:xfrm>
              <a:off x="91422" y="3578306"/>
              <a:ext cx="789379" cy="687078"/>
            </a:xfrm>
            <a:custGeom>
              <a:avLst/>
              <a:gdLst/>
              <a:ahLst/>
              <a:cxnLst/>
              <a:rect l="l" t="t" r="r" b="b"/>
              <a:pathLst>
                <a:path w="789379" h="687078">
                  <a:moveTo>
                    <a:pt x="0" y="0"/>
                  </a:moveTo>
                  <a:lnTo>
                    <a:pt x="789379" y="0"/>
                  </a:lnTo>
                  <a:lnTo>
                    <a:pt x="789379" y="687078"/>
                  </a:lnTo>
                  <a:lnTo>
                    <a:pt x="0" y="687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5" name="TextBox 55"/>
            <p:cNvSpPr txBox="1"/>
            <p:nvPr/>
          </p:nvSpPr>
          <p:spPr>
            <a:xfrm>
              <a:off x="902869" y="3773222"/>
              <a:ext cx="3109732" cy="342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3"/>
                </a:lnSpc>
              </a:pPr>
              <a:r>
                <a:rPr lang="en-US" sz="1566" spc="92">
                  <a:solidFill>
                    <a:srgbClr val="000000"/>
                  </a:solidFill>
                  <a:latin typeface="Open Sans Bold"/>
                </a:rPr>
                <a:t>9 MONTH CONTRACT</a:t>
              </a:r>
            </a:p>
          </p:txBody>
        </p:sp>
        <p:grpSp>
          <p:nvGrpSpPr>
            <p:cNvPr id="56" name="Group 56"/>
            <p:cNvGrpSpPr/>
            <p:nvPr/>
          </p:nvGrpSpPr>
          <p:grpSpPr>
            <a:xfrm>
              <a:off x="0" y="928185"/>
              <a:ext cx="702655" cy="702655"/>
              <a:chOff x="0" y="0"/>
              <a:chExt cx="1913890" cy="191389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4628"/>
              </a:solidFill>
            </p:spPr>
          </p:sp>
        </p:grpSp>
        <p:sp>
          <p:nvSpPr>
            <p:cNvPr id="58" name="Freeform 58"/>
            <p:cNvSpPr/>
            <p:nvPr/>
          </p:nvSpPr>
          <p:spPr>
            <a:xfrm>
              <a:off x="91422" y="894577"/>
              <a:ext cx="789379" cy="687078"/>
            </a:xfrm>
            <a:custGeom>
              <a:avLst/>
              <a:gdLst/>
              <a:ahLst/>
              <a:cxnLst/>
              <a:rect l="l" t="t" r="r" b="b"/>
              <a:pathLst>
                <a:path w="789379" h="687078">
                  <a:moveTo>
                    <a:pt x="0" y="0"/>
                  </a:moveTo>
                  <a:lnTo>
                    <a:pt x="789379" y="0"/>
                  </a:lnTo>
                  <a:lnTo>
                    <a:pt x="789379" y="687078"/>
                  </a:lnTo>
                  <a:lnTo>
                    <a:pt x="0" y="687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59" name="Group 59"/>
            <p:cNvGrpSpPr/>
            <p:nvPr/>
          </p:nvGrpSpPr>
          <p:grpSpPr>
            <a:xfrm>
              <a:off x="0" y="1828006"/>
              <a:ext cx="702655" cy="702655"/>
              <a:chOff x="0" y="0"/>
              <a:chExt cx="1913890" cy="1913890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4628"/>
              </a:solidFill>
            </p:spPr>
          </p:sp>
        </p:grpSp>
        <p:sp>
          <p:nvSpPr>
            <p:cNvPr id="61" name="Freeform 61"/>
            <p:cNvSpPr/>
            <p:nvPr/>
          </p:nvSpPr>
          <p:spPr>
            <a:xfrm>
              <a:off x="91422" y="1789153"/>
              <a:ext cx="789379" cy="687078"/>
            </a:xfrm>
            <a:custGeom>
              <a:avLst/>
              <a:gdLst/>
              <a:ahLst/>
              <a:cxnLst/>
              <a:rect l="l" t="t" r="r" b="b"/>
              <a:pathLst>
                <a:path w="789379" h="687078">
                  <a:moveTo>
                    <a:pt x="0" y="0"/>
                  </a:moveTo>
                  <a:lnTo>
                    <a:pt x="789379" y="0"/>
                  </a:lnTo>
                  <a:lnTo>
                    <a:pt x="789379" y="687078"/>
                  </a:lnTo>
                  <a:lnTo>
                    <a:pt x="0" y="687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62" name="Group 62"/>
            <p:cNvGrpSpPr/>
            <p:nvPr/>
          </p:nvGrpSpPr>
          <p:grpSpPr>
            <a:xfrm>
              <a:off x="0" y="2727828"/>
              <a:ext cx="702655" cy="702655"/>
              <a:chOff x="0" y="0"/>
              <a:chExt cx="1913890" cy="1913890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4628"/>
              </a:solidFill>
            </p:spPr>
          </p:sp>
        </p:grpSp>
        <p:sp>
          <p:nvSpPr>
            <p:cNvPr id="64" name="Freeform 64"/>
            <p:cNvSpPr/>
            <p:nvPr/>
          </p:nvSpPr>
          <p:spPr>
            <a:xfrm>
              <a:off x="91422" y="2683730"/>
              <a:ext cx="789379" cy="687078"/>
            </a:xfrm>
            <a:custGeom>
              <a:avLst/>
              <a:gdLst/>
              <a:ahLst/>
              <a:cxnLst/>
              <a:rect l="l" t="t" r="r" b="b"/>
              <a:pathLst>
                <a:path w="789379" h="687078">
                  <a:moveTo>
                    <a:pt x="0" y="0"/>
                  </a:moveTo>
                  <a:lnTo>
                    <a:pt x="789379" y="0"/>
                  </a:lnTo>
                  <a:lnTo>
                    <a:pt x="789379" y="687078"/>
                  </a:lnTo>
                  <a:lnTo>
                    <a:pt x="0" y="687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5" name="TextBox 65"/>
            <p:cNvSpPr txBox="1"/>
            <p:nvPr/>
          </p:nvSpPr>
          <p:spPr>
            <a:xfrm>
              <a:off x="902869" y="1094112"/>
              <a:ext cx="3109732" cy="342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3"/>
                </a:lnSpc>
              </a:pPr>
              <a:r>
                <a:rPr lang="en-US" sz="1566" spc="92">
                  <a:solidFill>
                    <a:srgbClr val="000000"/>
                  </a:solidFill>
                  <a:latin typeface="Open Sans Bold"/>
                </a:rPr>
                <a:t>LOAN FORGIVENESS</a:t>
              </a: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902869" y="1995964"/>
              <a:ext cx="3087665" cy="342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3"/>
                </a:lnSpc>
              </a:pPr>
              <a:r>
                <a:rPr lang="en-US" sz="1566" spc="92">
                  <a:solidFill>
                    <a:srgbClr val="000000"/>
                  </a:solidFill>
                  <a:latin typeface="Open Sans Bold"/>
                </a:rPr>
                <a:t>GREAT SALARY +</a:t>
              </a:r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902869" y="2838320"/>
              <a:ext cx="3109732" cy="5324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66"/>
                </a:lnSpc>
              </a:pPr>
              <a:r>
                <a:rPr lang="en-US" sz="1566" spc="92">
                  <a:solidFill>
                    <a:srgbClr val="000000"/>
                  </a:solidFill>
                  <a:latin typeface="Open Sans Bold"/>
                </a:rPr>
                <a:t>THOUSANDS MORE FOR COACHING</a:t>
              </a:r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902869" y="194208"/>
              <a:ext cx="3109732" cy="342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3"/>
                </a:lnSpc>
              </a:pPr>
              <a:r>
                <a:rPr lang="en-US" sz="1566" spc="92">
                  <a:solidFill>
                    <a:srgbClr val="000000"/>
                  </a:solidFill>
                  <a:latin typeface="Open Sans Bold"/>
                </a:rPr>
                <a:t>JOB SATISFACTION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</TotalTime>
  <Words>90</Words>
  <Application>Microsoft Office PowerPoint</Application>
  <PresentationFormat>Custom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Open Sans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Allie Bolter</dc:creator>
  <cp:lastModifiedBy>Allie Bolter</cp:lastModifiedBy>
  <cp:revision>2</cp:revision>
  <dcterms:created xsi:type="dcterms:W3CDTF">2023-09-07T14:54:24Z</dcterms:created>
  <dcterms:modified xsi:type="dcterms:W3CDTF">2023-09-07T14:58:10Z</dcterms:modified>
</cp:coreProperties>
</file>