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aleway Bold" pitchFamily="2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95E0A8-0B4E-E0F5-4523-8F5864231CA5}" v="475" dt="2023-06-28T16:39:20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05123" y="10702"/>
            <a:ext cx="9276755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Does a bowling ball float </a:t>
            </a:r>
          </a:p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or sink in water?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7512" r="22305" b="24680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23836" y="110794"/>
            <a:ext cx="9439328" cy="2121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>
                <a:solidFill>
                  <a:srgbClr val="FFFFFF"/>
                </a:solidFill>
                <a:latin typeface="Raleway Bold"/>
              </a:rPr>
              <a:t>What's in the bubbles </a:t>
            </a:r>
          </a:p>
          <a:p>
            <a:pPr algn="ctr">
              <a:lnSpc>
                <a:spcPts val="8539"/>
              </a:lnSpc>
            </a:pPr>
            <a:r>
              <a:rPr lang="en-US" sz="6099">
                <a:solidFill>
                  <a:srgbClr val="FFFFFF"/>
                </a:solidFill>
                <a:latin typeface="Raleway Bold"/>
              </a:rPr>
              <a:t>of boiling water?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462209"/>
            <a:ext cx="7228965" cy="32768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35"/>
              </a:lnSpc>
            </a:pPr>
            <a:r>
              <a:rPr lang="en-US" sz="3739">
                <a:solidFill>
                  <a:srgbClr val="FFFFFF"/>
                </a:solidFill>
                <a:latin typeface="Raleway Bold"/>
              </a:rPr>
              <a:t>A. Nothing</a:t>
            </a:r>
          </a:p>
          <a:p>
            <a:pPr>
              <a:lnSpc>
                <a:spcPts val="5235"/>
              </a:lnSpc>
            </a:pPr>
            <a:r>
              <a:rPr lang="en-US" sz="3739">
                <a:solidFill>
                  <a:srgbClr val="FFFFFF"/>
                </a:solidFill>
                <a:latin typeface="Raleway Bold"/>
              </a:rPr>
              <a:t>B. Air</a:t>
            </a:r>
          </a:p>
          <a:p>
            <a:pPr>
              <a:lnSpc>
                <a:spcPts val="5235"/>
              </a:lnSpc>
            </a:pPr>
            <a:r>
              <a:rPr lang="en-US" sz="3739">
                <a:solidFill>
                  <a:srgbClr val="FFFFFF"/>
                </a:solidFill>
                <a:latin typeface="Raleway Bold"/>
              </a:rPr>
              <a:t>C. Separate oxygen and hydrogen molecules</a:t>
            </a:r>
          </a:p>
          <a:p>
            <a:pPr>
              <a:lnSpc>
                <a:spcPts val="5235"/>
              </a:lnSpc>
            </a:pPr>
            <a:r>
              <a:rPr lang="en-US" sz="3739">
                <a:solidFill>
                  <a:srgbClr val="FFFFFF"/>
                </a:solidFill>
                <a:latin typeface="Raleway Bold"/>
              </a:rPr>
              <a:t>D. Water vapor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23836" y="120319"/>
            <a:ext cx="9267014" cy="2075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84"/>
              </a:lnSpc>
            </a:pPr>
            <a:r>
              <a:rPr lang="en-US" sz="5988">
                <a:solidFill>
                  <a:srgbClr val="FFFFFF"/>
                </a:solidFill>
                <a:latin typeface="Raleway Bold"/>
              </a:rPr>
              <a:t>Where does the mass of a tree come from?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970" t="849" r="16970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71390" y="119906"/>
            <a:ext cx="9744220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FFFFFF"/>
                </a:solidFill>
                <a:latin typeface="Raleway Bold"/>
              </a:rPr>
              <a:t>How did the science teacher freshen their breath?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36731" y="6256452"/>
            <a:ext cx="6178879" cy="829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767"/>
              </a:lnSpc>
            </a:pPr>
            <a:r>
              <a:rPr lang="en-US" sz="4834">
                <a:solidFill>
                  <a:srgbClr val="FFFFFF"/>
                </a:solidFill>
                <a:latin typeface="Raleway Bold"/>
              </a:rPr>
              <a:t>...with experi-mints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62610" y="1403076"/>
            <a:ext cx="8447983" cy="705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What was the name of the first satellite to orbit the Earth?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The moon</a:t>
            </a: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What do you call a moon out of orbit?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A Lunatic!</a:t>
            </a: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Did you hear about the bones they found on the moon?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It seems like the cow did not make it.</a:t>
            </a: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Did you hear about the great new restaurant on the moon?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The food is excellent, but there’s no atmosphere.</a:t>
            </a: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How do you know when the moon is going broke?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When it's down to its last quarter.</a:t>
            </a: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 algn="r">
              <a:lnSpc>
                <a:spcPts val="2800"/>
              </a:lnSpc>
            </a:pPr>
            <a:endParaRPr lang="en-US" sz="2000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What did the moon say to its therapist?</a:t>
            </a:r>
          </a:p>
          <a:p>
            <a:pPr algn="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Raleway Bold"/>
              </a:rPr>
              <a:t>I'm just going through a phase..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94530" y="135325"/>
            <a:ext cx="9784144" cy="120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Raleway Bold"/>
              </a:rPr>
              <a:t>Moon Jokes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46632" y="1713235"/>
            <a:ext cx="5381756" cy="751816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408486" y="283681"/>
            <a:ext cx="5470029" cy="10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 dirty="0">
                <a:solidFill>
                  <a:srgbClr val="FFFFFF"/>
                </a:solidFill>
                <a:latin typeface="Raleway Bold"/>
              </a:rPr>
              <a:t>Fat Bear Week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4839" y="1627510"/>
            <a:ext cx="3941392" cy="5285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53"/>
              </a:lnSpc>
            </a:pPr>
            <a:r>
              <a:rPr lang="en-US" sz="3752" dirty="0">
                <a:solidFill>
                  <a:srgbClr val="FFFFFF"/>
                </a:solidFill>
                <a:latin typeface="Raleway Bold"/>
              </a:rPr>
              <a:t>When a bear hibernates for the winter, physically how does the largest fraction of mass exit the bear’s body?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66367" y="568408"/>
            <a:ext cx="9554267" cy="7220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40"/>
              </a:lnSpc>
            </a:pPr>
            <a:r>
              <a:rPr lang="en-US" sz="4100" dirty="0">
                <a:solidFill>
                  <a:srgbClr val="FFFFFF"/>
                </a:solidFill>
                <a:latin typeface="Raleway Bold"/>
              </a:rPr>
              <a:t>We've been having some pretty existential explorations of ourselves lately and we are pretty certain that we do not know what we do not know.</a:t>
            </a:r>
          </a:p>
          <a:p>
            <a:pPr algn="ctr">
              <a:lnSpc>
                <a:spcPts val="5740"/>
              </a:lnSpc>
            </a:pPr>
            <a:endParaRPr lang="en-US" sz="4100">
              <a:solidFill>
                <a:srgbClr val="FFFFFF"/>
              </a:solidFill>
              <a:latin typeface="Raleway Bold"/>
            </a:endParaRPr>
          </a:p>
          <a:p>
            <a:pPr algn="ctr">
              <a:lnSpc>
                <a:spcPts val="5740"/>
              </a:lnSpc>
            </a:pPr>
            <a:r>
              <a:rPr lang="en-US" sz="4100" dirty="0">
                <a:solidFill>
                  <a:srgbClr val="FFFFFF"/>
                </a:solidFill>
                <a:latin typeface="Raleway Bold"/>
              </a:rPr>
              <a:t>Furthermore, we're not entirely sure we know what we know.</a:t>
            </a:r>
          </a:p>
          <a:p>
            <a:pPr algn="ctr">
              <a:lnSpc>
                <a:spcPts val="5740"/>
              </a:lnSpc>
            </a:pPr>
            <a:endParaRPr lang="en-US" sz="4100">
              <a:solidFill>
                <a:srgbClr val="FFFFFF"/>
              </a:solidFill>
              <a:latin typeface="Raleway Bold"/>
            </a:endParaRPr>
          </a:p>
          <a:p>
            <a:pPr algn="ctr">
              <a:lnSpc>
                <a:spcPts val="5740"/>
              </a:lnSpc>
            </a:pPr>
            <a:r>
              <a:rPr lang="en-US" sz="4100" dirty="0">
                <a:solidFill>
                  <a:srgbClr val="FFFFFF"/>
                </a:solidFill>
                <a:latin typeface="Raleway Bold"/>
              </a:rPr>
              <a:t>We feel pretty confident </a:t>
            </a:r>
          </a:p>
          <a:p>
            <a:pPr algn="ctr">
              <a:lnSpc>
                <a:spcPts val="5740"/>
              </a:lnSpc>
            </a:pPr>
            <a:r>
              <a:rPr lang="en-US" sz="4100" dirty="0">
                <a:solidFill>
                  <a:srgbClr val="FFFFFF"/>
                </a:solidFill>
                <a:latin typeface="Raleway Bold"/>
              </a:rPr>
              <a:t>in these statements.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-377300"/>
            <a:ext cx="5306127" cy="4244902"/>
            <a:chOff x="0" y="0"/>
            <a:chExt cx="7074836" cy="565986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074836" cy="5659869"/>
            </a:xfrm>
            <a:prstGeom prst="rect">
              <a:avLst/>
            </a:prstGeom>
          </p:spPr>
        </p:pic>
        <p:sp>
          <p:nvSpPr>
            <p:cNvPr id="5" name="TextBox 5"/>
            <p:cNvSpPr txBox="1"/>
            <p:nvPr/>
          </p:nvSpPr>
          <p:spPr>
            <a:xfrm>
              <a:off x="336443" y="1206606"/>
              <a:ext cx="6401949" cy="31799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16"/>
                </a:lnSpc>
              </a:pPr>
              <a:r>
                <a:rPr lang="en-US" sz="2726" dirty="0">
                  <a:solidFill>
                    <a:srgbClr val="FFFFFF"/>
                  </a:solidFill>
                  <a:latin typeface="Raleway Bold"/>
                </a:rPr>
                <a:t>OMG I just found out that Albert Einstein was a real person!! All this time I thought he was a theoretical physicist.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810150" y="-171500"/>
            <a:ext cx="4476850" cy="3833303"/>
            <a:chOff x="0" y="0"/>
            <a:chExt cx="5969134" cy="511107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969134" cy="5111071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104465" y="1639616"/>
              <a:ext cx="5760204" cy="1127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34"/>
                </a:lnSpc>
              </a:pPr>
              <a:r>
                <a:rPr lang="en-US" sz="2452" dirty="0">
                  <a:solidFill>
                    <a:srgbClr val="000000"/>
                  </a:solidFill>
                  <a:latin typeface="Raleway Bold"/>
                </a:rPr>
                <a:t>He was but we’re uncertain about Heisenberg.</a:t>
              </a: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7437" r="2743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10702"/>
            <a:ext cx="10287000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How do you make one vanish?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245217" y="7016130"/>
            <a:ext cx="5691785" cy="1563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229"/>
              </a:lnSpc>
            </a:pPr>
            <a:r>
              <a:rPr lang="en-US" sz="4449" dirty="0">
                <a:solidFill>
                  <a:srgbClr val="FFFFFF"/>
                </a:solidFill>
                <a:latin typeface="Raleway Bold"/>
              </a:rPr>
              <a:t>You add a G and it's g</a:t>
            </a:r>
            <a:r>
              <a:rPr lang="en-US" sz="4449" u="sng" dirty="0">
                <a:solidFill>
                  <a:srgbClr val="FFFFFF"/>
                </a:solidFill>
                <a:latin typeface="Raleway Bold"/>
              </a:rPr>
              <a:t>one</a:t>
            </a:r>
            <a:r>
              <a:rPr lang="en-US" sz="4449" dirty="0">
                <a:solidFill>
                  <a:srgbClr val="FFFFFF"/>
                </a:solidFill>
                <a:latin typeface="Raleway Bold"/>
              </a:rPr>
              <a:t>!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84369" y="143315"/>
            <a:ext cx="9518262" cy="2308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4"/>
              </a:lnSpc>
            </a:pPr>
            <a:r>
              <a:rPr lang="en-US" sz="6602" dirty="0">
                <a:solidFill>
                  <a:srgbClr val="FFFFFF"/>
                </a:solidFill>
                <a:latin typeface="Raleway Bold"/>
              </a:rPr>
              <a:t>Where do bad rainbows go?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19491" y="3856667"/>
            <a:ext cx="7304345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00"/>
              </a:lnSpc>
            </a:pPr>
            <a:r>
              <a:rPr lang="en-US" sz="6000" dirty="0">
                <a:solidFill>
                  <a:srgbClr val="814892"/>
                </a:solidFill>
                <a:latin typeface="Raleway Bold"/>
              </a:rPr>
              <a:t>P</a:t>
            </a:r>
            <a:r>
              <a:rPr lang="en-US" sz="6000" dirty="0">
                <a:solidFill>
                  <a:srgbClr val="2D50C0"/>
                </a:solidFill>
                <a:latin typeface="Raleway Bold"/>
              </a:rPr>
              <a:t>R</a:t>
            </a:r>
            <a:r>
              <a:rPr lang="en-US" sz="6000" dirty="0">
                <a:solidFill>
                  <a:srgbClr val="259B7C"/>
                </a:solidFill>
                <a:latin typeface="Raleway Bold"/>
              </a:rPr>
              <a:t>I</a:t>
            </a:r>
            <a:r>
              <a:rPr lang="en-US" sz="6000" dirty="0">
                <a:solidFill>
                  <a:srgbClr val="FCD66E"/>
                </a:solidFill>
                <a:latin typeface="Raleway Bold"/>
              </a:rPr>
              <a:t>S</a:t>
            </a:r>
            <a:r>
              <a:rPr lang="en-US" sz="6000" dirty="0">
                <a:solidFill>
                  <a:srgbClr val="EF643E"/>
                </a:solidFill>
                <a:latin typeface="Raleway Bold"/>
              </a:rPr>
              <a:t>M</a:t>
            </a:r>
          </a:p>
          <a:p>
            <a:pPr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It's a light sentence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6624" b="16624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2693511"/>
            <a:ext cx="8229600" cy="48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 dirty="0">
                <a:solidFill>
                  <a:srgbClr val="FFFFFF"/>
                </a:solidFill>
                <a:latin typeface="Raleway Bold"/>
              </a:rPr>
              <a:t>A. The rusty nail weighs the same as when it was new.</a:t>
            </a:r>
          </a:p>
          <a:p>
            <a:pPr>
              <a:lnSpc>
                <a:spcPts val="4831"/>
              </a:lnSpc>
            </a:pPr>
            <a:endParaRPr lang="en-US" sz="3199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4831"/>
              </a:lnSpc>
            </a:pPr>
            <a:r>
              <a:rPr lang="en-US" sz="3199" dirty="0" err="1">
                <a:solidFill>
                  <a:srgbClr val="FFFFFF"/>
                </a:solidFill>
                <a:latin typeface="Raleway Bold"/>
              </a:rPr>
              <a:t>B.The</a:t>
            </a:r>
            <a:r>
              <a:rPr lang="en-US" sz="3199" dirty="0">
                <a:solidFill>
                  <a:srgbClr val="FFFFFF"/>
                </a:solidFill>
                <a:latin typeface="Raleway Bold"/>
              </a:rPr>
              <a:t> rusty nail weighs more than when it was new</a:t>
            </a:r>
          </a:p>
          <a:p>
            <a:pPr>
              <a:lnSpc>
                <a:spcPts val="4831"/>
              </a:lnSpc>
            </a:pPr>
            <a:endParaRPr lang="en-US" sz="3199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4831"/>
              </a:lnSpc>
            </a:pPr>
            <a:r>
              <a:rPr lang="en-US" sz="3199" dirty="0" err="1">
                <a:solidFill>
                  <a:srgbClr val="FFFFFF"/>
                </a:solidFill>
                <a:latin typeface="Raleway Bold"/>
              </a:rPr>
              <a:t>C.The</a:t>
            </a:r>
            <a:r>
              <a:rPr lang="en-US" sz="3199" dirty="0">
                <a:solidFill>
                  <a:srgbClr val="FFFFFF"/>
                </a:solidFill>
                <a:latin typeface="Raleway Bold"/>
              </a:rPr>
              <a:t> rusty nail weighs less than when it was new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2856" y="48802"/>
            <a:ext cx="9396226" cy="2262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20"/>
              </a:lnSpc>
            </a:pPr>
            <a:r>
              <a:rPr lang="en-US" sz="4300" dirty="0">
                <a:solidFill>
                  <a:srgbClr val="FFFFFF"/>
                </a:solidFill>
                <a:latin typeface="Raleway Bold"/>
              </a:rPr>
              <a:t>How does the weight of a new nail compare to the weight of the same nail after it rusts?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5000" r="25000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98752" y="2386255"/>
            <a:ext cx="5388248" cy="790074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14350" y="25069"/>
            <a:ext cx="9258300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With how much force did brachiosaurus vomit?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24" r="16624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07504" y="111273"/>
            <a:ext cx="8071991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FFFFFF"/>
                </a:solidFill>
                <a:latin typeface="Raleway Bold"/>
              </a:rPr>
              <a:t>Optimist or Pessimist?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49128" y="1499682"/>
            <a:ext cx="6664893" cy="4257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Raleway Bold"/>
              </a:rPr>
              <a:t>The optimist sees the glass half full.</a:t>
            </a: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Raleway Bold"/>
              </a:rPr>
              <a:t>The pessimist sees the glass half empty.</a:t>
            </a:r>
          </a:p>
          <a:p>
            <a:pPr algn="r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Raleway Bold"/>
            </a:endParaRP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Raleway Bold"/>
              </a:rPr>
              <a:t>The Chemistry teacher sees the glass completely full... </a:t>
            </a: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FFFFFF"/>
                </a:solidFill>
                <a:latin typeface="Raleway Bold"/>
              </a:rPr>
              <a:t>half with liquid and half with air.</a:t>
            </a:r>
          </a:p>
          <a:p>
            <a:pPr algn="r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Raleway 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2019" t="15517" r="21693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78893" y="24009"/>
            <a:ext cx="9129213" cy="2121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>
                <a:solidFill>
                  <a:srgbClr val="FFFFFF"/>
                </a:solidFill>
                <a:latin typeface="Raleway Bold"/>
              </a:rPr>
              <a:t>I try to tell chemistry jokes...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43500" y="8237737"/>
            <a:ext cx="4872007" cy="1651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627"/>
              </a:lnSpc>
            </a:pPr>
            <a:r>
              <a:rPr lang="en-US" sz="4734">
                <a:solidFill>
                  <a:srgbClr val="FFFFFF"/>
                </a:solidFill>
                <a:latin typeface="Raleway Bold"/>
              </a:rPr>
              <a:t>...but there is no reaction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4499" r="14499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78893" y="195459"/>
            <a:ext cx="9129213" cy="1045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>
                <a:solidFill>
                  <a:srgbClr val="FFFFFF"/>
                </a:solidFill>
                <a:latin typeface="Raleway Bold"/>
              </a:rPr>
              <a:t>Boat Race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1579518"/>
            <a:ext cx="8229600" cy="6267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Two sail boats decide to race between two towns 40 miles apart along the coast. </a:t>
            </a: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Boat A travels at 20miles/hour the entire way. </a:t>
            </a: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Boat B travels half the distance at 10 miles/hour, sees they’re behind and travels at 30 miles/hour the rest of the trip.</a:t>
            </a:r>
          </a:p>
          <a:p>
            <a:pPr>
              <a:lnSpc>
                <a:spcPts val="4199"/>
              </a:lnSpc>
            </a:pPr>
            <a:endParaRPr lang="en-US" sz="2999">
              <a:solidFill>
                <a:srgbClr val="FFFFFF"/>
              </a:solidFill>
              <a:latin typeface="Raleway Bold"/>
            </a:endParaRP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Who wins?</a:t>
            </a: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A. Boat A</a:t>
            </a: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B. Boat B</a:t>
            </a:r>
          </a:p>
          <a:p>
            <a:pPr>
              <a:lnSpc>
                <a:spcPts val="4199"/>
              </a:lnSpc>
            </a:pPr>
            <a:r>
              <a:rPr lang="en-US" sz="2999">
                <a:solidFill>
                  <a:srgbClr val="FFFFFF"/>
                </a:solidFill>
                <a:latin typeface="Raleway Bold"/>
              </a:rPr>
              <a:t>C. It’s a tie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9532" y="8279669"/>
            <a:ext cx="3806321" cy="18118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Meme / Joke Social Posts</dc:title>
  <cp:revision>41</cp:revision>
  <dcterms:created xsi:type="dcterms:W3CDTF">2006-08-16T00:00:00Z</dcterms:created>
  <dcterms:modified xsi:type="dcterms:W3CDTF">2023-06-28T16:39:28Z</dcterms:modified>
  <dc:identifier>DAFfQ1ufupU</dc:identifier>
</cp:coreProperties>
</file>