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287000" cy="10287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nva Sans" panose="020B0604020202020204" charset="0"/>
      <p:regular r:id="rId21"/>
    </p:embeddedFont>
    <p:embeddedFont>
      <p:font typeface="Canva Sans Bold" panose="020B0604020202020204" charset="0"/>
      <p:regular r:id="rId22"/>
    </p:embeddedFont>
    <p:embeddedFont>
      <p:font typeface="Open Sans Bold" panose="020B0604020202020204" charset="0"/>
      <p:regular r:id="rId23"/>
    </p:embeddedFont>
    <p:embeddedFont>
      <p:font typeface="Raleway Bold" panose="020B0604020202020204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256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2763"/>
            <a:ext cx="25685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03" y="6894059"/>
            <a:ext cx="10279793" cy="3397143"/>
            <a:chOff x="0" y="0"/>
            <a:chExt cx="20711880" cy="6844614"/>
          </a:xfrm>
        </p:grpSpPr>
        <p:sp>
          <p:nvSpPr>
            <p:cNvPr id="3" name="Freeform 3"/>
            <p:cNvSpPr/>
            <p:nvPr/>
          </p:nvSpPr>
          <p:spPr>
            <a:xfrm>
              <a:off x="8509" y="18728"/>
              <a:ext cx="20694903" cy="6807155"/>
            </a:xfrm>
            <a:custGeom>
              <a:avLst/>
              <a:gdLst/>
              <a:ahLst/>
              <a:cxnLst/>
              <a:rect l="l" t="t" r="r" b="b"/>
              <a:pathLst>
                <a:path w="20694903" h="6807155">
                  <a:moveTo>
                    <a:pt x="0" y="0"/>
                  </a:moveTo>
                  <a:lnTo>
                    <a:pt x="20694903" y="0"/>
                  </a:lnTo>
                  <a:lnTo>
                    <a:pt x="20694903" y="6807155"/>
                  </a:lnTo>
                  <a:lnTo>
                    <a:pt x="0" y="6807155"/>
                  </a:lnTo>
                  <a:close/>
                </a:path>
              </a:pathLst>
            </a:custGeom>
            <a:solidFill>
              <a:srgbClr val="EF644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0711922" cy="6844610"/>
            </a:xfrm>
            <a:custGeom>
              <a:avLst/>
              <a:gdLst/>
              <a:ahLst/>
              <a:cxnLst/>
              <a:rect l="l" t="t" r="r" b="b"/>
              <a:pathLst>
                <a:path w="20711922" h="6844610">
                  <a:moveTo>
                    <a:pt x="8509" y="0"/>
                  </a:moveTo>
                  <a:lnTo>
                    <a:pt x="20703412" y="0"/>
                  </a:lnTo>
                  <a:cubicBezTo>
                    <a:pt x="20708111" y="0"/>
                    <a:pt x="20711922" y="8386"/>
                    <a:pt x="20711922" y="18728"/>
                  </a:cubicBezTo>
                  <a:lnTo>
                    <a:pt x="20711922" y="6825883"/>
                  </a:lnTo>
                  <a:cubicBezTo>
                    <a:pt x="20711922" y="6836225"/>
                    <a:pt x="20708111" y="6844610"/>
                    <a:pt x="20703412" y="6844610"/>
                  </a:cubicBezTo>
                  <a:lnTo>
                    <a:pt x="8509" y="6844610"/>
                  </a:lnTo>
                  <a:cubicBezTo>
                    <a:pt x="3810" y="6844610"/>
                    <a:pt x="0" y="6836225"/>
                    <a:pt x="0" y="6825883"/>
                  </a:cubicBezTo>
                  <a:lnTo>
                    <a:pt x="0" y="18728"/>
                  </a:lnTo>
                  <a:cubicBezTo>
                    <a:pt x="0" y="8386"/>
                    <a:pt x="3810" y="0"/>
                    <a:pt x="8509" y="0"/>
                  </a:cubicBezTo>
                  <a:moveTo>
                    <a:pt x="8509" y="37176"/>
                  </a:moveTo>
                  <a:lnTo>
                    <a:pt x="8509" y="18728"/>
                  </a:lnTo>
                  <a:lnTo>
                    <a:pt x="17018" y="18728"/>
                  </a:lnTo>
                  <a:lnTo>
                    <a:pt x="17018" y="6825883"/>
                  </a:lnTo>
                  <a:lnTo>
                    <a:pt x="8509" y="6825883"/>
                  </a:lnTo>
                  <a:lnTo>
                    <a:pt x="8509" y="6807154"/>
                  </a:lnTo>
                  <a:lnTo>
                    <a:pt x="20703412" y="6807154"/>
                  </a:lnTo>
                  <a:lnTo>
                    <a:pt x="20703412" y="6825883"/>
                  </a:lnTo>
                  <a:lnTo>
                    <a:pt x="20694903" y="6825883"/>
                  </a:lnTo>
                  <a:lnTo>
                    <a:pt x="20694903" y="18728"/>
                  </a:lnTo>
                  <a:lnTo>
                    <a:pt x="20703412" y="18728"/>
                  </a:lnTo>
                  <a:lnTo>
                    <a:pt x="20703412" y="37456"/>
                  </a:lnTo>
                  <a:lnTo>
                    <a:pt x="8509" y="37456"/>
                  </a:lnTo>
                  <a:close/>
                </a:path>
              </a:pathLst>
            </a:custGeom>
            <a:solidFill>
              <a:srgbClr val="41719C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5"/>
          <p:cNvSpPr/>
          <p:nvPr/>
        </p:nvSpPr>
        <p:spPr>
          <a:xfrm>
            <a:off x="7806" y="1549715"/>
            <a:ext cx="10279194" cy="5344345"/>
          </a:xfrm>
          <a:custGeom>
            <a:avLst/>
            <a:gdLst/>
            <a:ahLst/>
            <a:cxnLst/>
            <a:rect l="l" t="t" r="r" b="b"/>
            <a:pathLst>
              <a:path w="10279194" h="5344345">
                <a:moveTo>
                  <a:pt x="0" y="0"/>
                </a:moveTo>
                <a:lnTo>
                  <a:pt x="10279194" y="0"/>
                </a:lnTo>
                <a:lnTo>
                  <a:pt x="10279194" y="5344344"/>
                </a:lnTo>
                <a:lnTo>
                  <a:pt x="0" y="53443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569" r="-12" b="-3605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397470" y="7151234"/>
            <a:ext cx="9499865" cy="2799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20"/>
              </a:lnSpc>
            </a:pPr>
            <a:r>
              <a:rPr lang="en-US" sz="3300">
                <a:solidFill>
                  <a:srgbClr val="FFFFFF"/>
                </a:solidFill>
                <a:latin typeface="Canva Sans Bold"/>
              </a:rPr>
              <a:t>Teachers in the United States rate their lives better than all other occupation groups, trailing only physicians</a:t>
            </a:r>
          </a:p>
          <a:p>
            <a:pPr>
              <a:lnSpc>
                <a:spcPts val="2800"/>
              </a:lnSpc>
            </a:pPr>
            <a:endParaRPr lang="en-US" sz="3300">
              <a:solidFill>
                <a:srgbClr val="FFFFFF"/>
              </a:solidFill>
              <a:latin typeface="Canva Sans Bold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Canva Sans"/>
              </a:rPr>
              <a:t>Survey of 172,000 working Adults </a:t>
            </a: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Canva Sans"/>
              </a:rPr>
              <a:t>by Gallup – Healthways </a:t>
            </a:r>
          </a:p>
        </p:txBody>
      </p:sp>
      <p:sp>
        <p:nvSpPr>
          <p:cNvPr id="7" name="Freeform 7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0" y="0"/>
            <a:ext cx="10283397" cy="1549715"/>
            <a:chOff x="0" y="0"/>
            <a:chExt cx="2708384" cy="40815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708384" cy="408155"/>
            </a:xfrm>
            <a:custGeom>
              <a:avLst/>
              <a:gdLst/>
              <a:ahLst/>
              <a:cxnLst/>
              <a:rect l="l" t="t" r="r" b="b"/>
              <a:pathLst>
                <a:path w="2708384" h="408155">
                  <a:moveTo>
                    <a:pt x="0" y="0"/>
                  </a:moveTo>
                  <a:lnTo>
                    <a:pt x="2708384" y="0"/>
                  </a:lnTo>
                  <a:lnTo>
                    <a:pt x="2708384" y="408155"/>
                  </a:lnTo>
                  <a:lnTo>
                    <a:pt x="0" y="408155"/>
                  </a:lnTo>
                  <a:close/>
                </a:path>
              </a:pathLst>
            </a:custGeom>
            <a:solidFill>
              <a:srgbClr val="EF643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297781" y="283258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9C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1133378"/>
            <a:ext cx="10287000" cy="6636573"/>
          </a:xfrm>
          <a:custGeom>
            <a:avLst/>
            <a:gdLst/>
            <a:ahLst/>
            <a:cxnLst/>
            <a:rect l="l" t="t" r="r" b="b"/>
            <a:pathLst>
              <a:path w="10287000" h="6636573">
                <a:moveTo>
                  <a:pt x="0" y="0"/>
                </a:moveTo>
                <a:lnTo>
                  <a:pt x="10287000" y="0"/>
                </a:lnTo>
                <a:lnTo>
                  <a:pt x="10287000" y="6636573"/>
                </a:lnTo>
                <a:lnTo>
                  <a:pt x="0" y="66365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327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637851" y="8010787"/>
            <a:ext cx="9011299" cy="15809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Canva Sans Bold"/>
              </a:rPr>
              <a:t>Many programs across the country are designed for full-time teachers to earn their masters or doctorate degrees while teaching. 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D844F61-40E2-8B52-ED32-757E05A400D3}"/>
              </a:ext>
            </a:extLst>
          </p:cNvPr>
          <p:cNvSpPr txBox="1"/>
          <p:nvPr/>
        </p:nvSpPr>
        <p:spPr>
          <a:xfrm>
            <a:off x="2299583" y="102875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4E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8404" y="1321582"/>
            <a:ext cx="10313941" cy="5037774"/>
          </a:xfrm>
          <a:custGeom>
            <a:avLst/>
            <a:gdLst/>
            <a:ahLst/>
            <a:cxnLst/>
            <a:rect l="l" t="t" r="r" b="b"/>
            <a:pathLst>
              <a:path w="10313941" h="5037774">
                <a:moveTo>
                  <a:pt x="0" y="0"/>
                </a:moveTo>
                <a:lnTo>
                  <a:pt x="10313941" y="0"/>
                </a:lnTo>
                <a:lnTo>
                  <a:pt x="10313941" y="5037774"/>
                </a:lnTo>
                <a:lnTo>
                  <a:pt x="0" y="50377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6400" b="-927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61424" y="6533890"/>
            <a:ext cx="9364152" cy="2380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Canva Sans Bold"/>
              </a:rPr>
              <a:t>Teachers have a good work-life balance! Many use thier flexible summers to travel, learn, spend time with family and friends, recharge, and plan for the next school year. </a:t>
            </a:r>
          </a:p>
        </p:txBody>
      </p:sp>
      <p:sp>
        <p:nvSpPr>
          <p:cNvPr id="5" name="Freeform 5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AB2C42A8-B019-ED10-245A-37229D620E9F}"/>
              </a:ext>
            </a:extLst>
          </p:cNvPr>
          <p:cNvSpPr txBox="1"/>
          <p:nvPr/>
        </p:nvSpPr>
        <p:spPr>
          <a:xfrm>
            <a:off x="2299583" y="206223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9C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7085" y="1414078"/>
            <a:ext cx="10322398" cy="6893598"/>
          </a:xfrm>
          <a:custGeom>
            <a:avLst/>
            <a:gdLst/>
            <a:ahLst/>
            <a:cxnLst/>
            <a:rect l="l" t="t" r="r" b="b"/>
            <a:pathLst>
              <a:path w="10322398" h="6893598">
                <a:moveTo>
                  <a:pt x="0" y="0"/>
                </a:moveTo>
                <a:lnTo>
                  <a:pt x="10322399" y="0"/>
                </a:lnTo>
                <a:lnTo>
                  <a:pt x="10322399" y="6893597"/>
                </a:lnTo>
                <a:lnTo>
                  <a:pt x="0" y="68935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350135" y="8438362"/>
            <a:ext cx="8229600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Most teachers report having creative freedom in their classrooms. </a:t>
            </a:r>
          </a:p>
        </p:txBody>
      </p:sp>
      <p:sp>
        <p:nvSpPr>
          <p:cNvPr id="4" name="Freeform 4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F3DD8350-48E6-984F-8F0C-B978A3D26834}"/>
              </a:ext>
            </a:extLst>
          </p:cNvPr>
          <p:cNvSpPr txBox="1"/>
          <p:nvPr/>
        </p:nvSpPr>
        <p:spPr>
          <a:xfrm>
            <a:off x="2299583" y="190500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48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339649"/>
            <a:ext cx="10287000" cy="6275773"/>
          </a:xfrm>
          <a:custGeom>
            <a:avLst/>
            <a:gdLst/>
            <a:ahLst/>
            <a:cxnLst/>
            <a:rect l="l" t="t" r="r" b="b"/>
            <a:pathLst>
              <a:path w="10287000" h="6275773">
                <a:moveTo>
                  <a:pt x="0" y="0"/>
                </a:moveTo>
                <a:lnTo>
                  <a:pt x="10287000" y="0"/>
                </a:lnTo>
                <a:lnTo>
                  <a:pt x="10287000" y="6275773"/>
                </a:lnTo>
                <a:lnTo>
                  <a:pt x="0" y="62757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220" r="-18592" b="-1600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14350" y="7744164"/>
            <a:ext cx="9258300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Teachers often have work schedules </a:t>
            </a:r>
          </a:p>
          <a:p>
            <a:pPr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that align with their children’s </a:t>
            </a:r>
          </a:p>
          <a:p>
            <a:pPr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schedules. 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46FCA749-71DC-4B28-7924-7B7335F91D45}"/>
              </a:ext>
            </a:extLst>
          </p:cNvPr>
          <p:cNvSpPr txBox="1"/>
          <p:nvPr/>
        </p:nvSpPr>
        <p:spPr>
          <a:xfrm>
            <a:off x="2299583" y="230750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B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1215178"/>
            <a:ext cx="10287000" cy="6699409"/>
          </a:xfrm>
          <a:custGeom>
            <a:avLst/>
            <a:gdLst/>
            <a:ahLst/>
            <a:cxnLst/>
            <a:rect l="l" t="t" r="r" b="b"/>
            <a:pathLst>
              <a:path w="10287000" h="6699409">
                <a:moveTo>
                  <a:pt x="0" y="0"/>
                </a:moveTo>
                <a:lnTo>
                  <a:pt x="10287000" y="0"/>
                </a:lnTo>
                <a:lnTo>
                  <a:pt x="10287000" y="6699408"/>
                </a:lnTo>
                <a:lnTo>
                  <a:pt x="0" y="66994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14350" y="8028886"/>
            <a:ext cx="9329293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95% of teachers report having at least some control over selecting </a:t>
            </a:r>
          </a:p>
          <a:p>
            <a:pPr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teaching techniques.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D474D89-DCCD-2CE3-3B8E-1F3A209E1E31}"/>
              </a:ext>
            </a:extLst>
          </p:cNvPr>
          <p:cNvSpPr txBox="1"/>
          <p:nvPr/>
        </p:nvSpPr>
        <p:spPr>
          <a:xfrm>
            <a:off x="2299583" y="154550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307" y="1352453"/>
            <a:ext cx="10287000" cy="5917083"/>
          </a:xfrm>
          <a:custGeom>
            <a:avLst/>
            <a:gdLst/>
            <a:ahLst/>
            <a:cxnLst/>
            <a:rect l="l" t="t" r="r" b="b"/>
            <a:pathLst>
              <a:path w="10287000" h="5917083">
                <a:moveTo>
                  <a:pt x="0" y="0"/>
                </a:moveTo>
                <a:lnTo>
                  <a:pt x="10287000" y="0"/>
                </a:lnTo>
                <a:lnTo>
                  <a:pt x="10287000" y="5917083"/>
                </a:lnTo>
                <a:lnTo>
                  <a:pt x="0" y="59170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174" r="-34" b="-179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49684" y="7507661"/>
            <a:ext cx="8808616" cy="1979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19"/>
              </a:lnSpc>
              <a:spcBef>
                <a:spcPct val="0"/>
              </a:spcBef>
            </a:pPr>
            <a:r>
              <a:rPr lang="en-US" sz="3799">
                <a:solidFill>
                  <a:srgbClr val="FFFFFF"/>
                </a:solidFill>
                <a:latin typeface="Canva Sans Bold"/>
              </a:rPr>
              <a:t>Mid-career teacher salaries typically range between </a:t>
            </a:r>
            <a:r>
              <a:rPr lang="en-US" sz="3799">
                <a:solidFill>
                  <a:srgbClr val="EF643E"/>
                </a:solidFill>
                <a:latin typeface="Canva Sans Bold"/>
              </a:rPr>
              <a:t>$60,000 and $100,000!</a:t>
            </a:r>
          </a:p>
        </p:txBody>
      </p:sp>
      <p:sp>
        <p:nvSpPr>
          <p:cNvPr id="5" name="Freeform 5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7D43E3A0-200D-F062-D657-FDAD305D7B41}"/>
              </a:ext>
            </a:extLst>
          </p:cNvPr>
          <p:cNvSpPr txBox="1"/>
          <p:nvPr/>
        </p:nvSpPr>
        <p:spPr>
          <a:xfrm>
            <a:off x="2297781" y="283258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9B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179931"/>
            <a:ext cx="10287000" cy="6819182"/>
          </a:xfrm>
          <a:custGeom>
            <a:avLst/>
            <a:gdLst/>
            <a:ahLst/>
            <a:cxnLst/>
            <a:rect l="l" t="t" r="r" b="b"/>
            <a:pathLst>
              <a:path w="10287000" h="6819182">
                <a:moveTo>
                  <a:pt x="0" y="0"/>
                </a:moveTo>
                <a:lnTo>
                  <a:pt x="10287000" y="0"/>
                </a:lnTo>
                <a:lnTo>
                  <a:pt x="10287000" y="6819182"/>
                </a:lnTo>
                <a:lnTo>
                  <a:pt x="0" y="68191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4708" b="-2614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352854" y="8105584"/>
            <a:ext cx="8905446" cy="1889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en-US" sz="3599">
                <a:solidFill>
                  <a:srgbClr val="FFFFFF"/>
                </a:solidFill>
                <a:latin typeface="Canva Sans Bold"/>
              </a:rPr>
              <a:t>There are </a:t>
            </a:r>
            <a:r>
              <a:rPr lang="en-US" sz="3599">
                <a:solidFill>
                  <a:srgbClr val="F1A653"/>
                </a:solidFill>
                <a:latin typeface="Canva Sans Bold"/>
              </a:rPr>
              <a:t>student loan forgiveness</a:t>
            </a:r>
            <a:r>
              <a:rPr lang="en-US" sz="3599">
                <a:solidFill>
                  <a:srgbClr val="FFFFFF"/>
                </a:solidFill>
                <a:latin typeface="Canva Sans Bold"/>
              </a:rPr>
              <a:t> programs and scholarships</a:t>
            </a:r>
          </a:p>
          <a:p>
            <a:pPr>
              <a:lnSpc>
                <a:spcPts val="5039"/>
              </a:lnSpc>
            </a:pPr>
            <a:r>
              <a:rPr lang="en-US" sz="3599">
                <a:solidFill>
                  <a:srgbClr val="FFFFFF"/>
                </a:solidFill>
                <a:latin typeface="Canva Sans Bold"/>
              </a:rPr>
              <a:t> for teachers.</a:t>
            </a:r>
          </a:p>
        </p:txBody>
      </p:sp>
      <p:sp>
        <p:nvSpPr>
          <p:cNvPr id="5" name="Freeform 5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2F9C6EBF-B634-C364-1BAE-AD66E4746D8B}"/>
              </a:ext>
            </a:extLst>
          </p:cNvPr>
          <p:cNvSpPr txBox="1"/>
          <p:nvPr/>
        </p:nvSpPr>
        <p:spPr>
          <a:xfrm>
            <a:off x="2299583" y="164610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48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197822"/>
            <a:ext cx="10287000" cy="6853714"/>
          </a:xfrm>
          <a:custGeom>
            <a:avLst/>
            <a:gdLst/>
            <a:ahLst/>
            <a:cxnLst/>
            <a:rect l="l" t="t" r="r" b="b"/>
            <a:pathLst>
              <a:path w="10287000" h="6853714">
                <a:moveTo>
                  <a:pt x="0" y="0"/>
                </a:moveTo>
                <a:lnTo>
                  <a:pt x="10287000" y="0"/>
                </a:lnTo>
                <a:lnTo>
                  <a:pt x="10287000" y="6853714"/>
                </a:lnTo>
                <a:lnTo>
                  <a:pt x="0" y="68537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379996" y="8146786"/>
            <a:ext cx="9527008" cy="17257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20"/>
              </a:lnSpc>
            </a:pPr>
            <a:r>
              <a:rPr lang="en-US" sz="3300">
                <a:solidFill>
                  <a:srgbClr val="FFFFFF"/>
                </a:solidFill>
                <a:latin typeface="Canva Sans Bold"/>
              </a:rPr>
              <a:t>Few things in the world make as big of a difference in someone’s life </a:t>
            </a:r>
          </a:p>
          <a:p>
            <a:pPr>
              <a:lnSpc>
                <a:spcPts val="4620"/>
              </a:lnSpc>
            </a:pPr>
            <a:r>
              <a:rPr lang="en-US" sz="3300">
                <a:solidFill>
                  <a:srgbClr val="FFFFFF"/>
                </a:solidFill>
                <a:latin typeface="Canva Sans Bold"/>
              </a:rPr>
              <a:t>as a great teacher.</a:t>
            </a:r>
          </a:p>
        </p:txBody>
      </p:sp>
      <p:sp>
        <p:nvSpPr>
          <p:cNvPr id="5" name="Freeform 5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303A7C35-F200-8A82-18B3-7B9CF7F5798F}"/>
              </a:ext>
            </a:extLst>
          </p:cNvPr>
          <p:cNvSpPr txBox="1"/>
          <p:nvPr/>
        </p:nvSpPr>
        <p:spPr>
          <a:xfrm>
            <a:off x="2299583" y="102875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6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209106"/>
            <a:ext cx="10277475" cy="6275645"/>
          </a:xfrm>
          <a:custGeom>
            <a:avLst/>
            <a:gdLst/>
            <a:ahLst/>
            <a:cxnLst/>
            <a:rect l="l" t="t" r="r" b="b"/>
            <a:pathLst>
              <a:path w="10277475" h="6275645">
                <a:moveTo>
                  <a:pt x="0" y="0"/>
                </a:moveTo>
                <a:lnTo>
                  <a:pt x="10277475" y="0"/>
                </a:lnTo>
                <a:lnTo>
                  <a:pt x="10277475" y="6275645"/>
                </a:lnTo>
                <a:lnTo>
                  <a:pt x="0" y="62756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911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14350" y="7599051"/>
            <a:ext cx="9258300" cy="2089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999">
                <a:solidFill>
                  <a:srgbClr val="FFFFFF"/>
                </a:solidFill>
                <a:latin typeface="Open Sans Bold"/>
              </a:rPr>
              <a:t>You can get a job almost anywhere in the U.S. or abroad as a </a:t>
            </a:r>
          </a:p>
          <a:p>
            <a:pPr>
              <a:lnSpc>
                <a:spcPts val="5599"/>
              </a:lnSpc>
            </a:pPr>
            <a:r>
              <a:rPr lang="en-US" sz="3999">
                <a:solidFill>
                  <a:srgbClr val="FFFFFF"/>
                </a:solidFill>
                <a:latin typeface="Open Sans Bold"/>
              </a:rPr>
              <a:t>math or science teacher.</a:t>
            </a:r>
          </a:p>
        </p:txBody>
      </p:sp>
      <p:sp>
        <p:nvSpPr>
          <p:cNvPr id="5" name="Freeform 5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F457252C-970E-8CAF-C624-7CF26518EF04}"/>
              </a:ext>
            </a:extLst>
          </p:cNvPr>
          <p:cNvSpPr txBox="1"/>
          <p:nvPr/>
        </p:nvSpPr>
        <p:spPr>
          <a:xfrm>
            <a:off x="2299583" y="102875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242018"/>
            <a:ext cx="10287000" cy="5447865"/>
          </a:xfrm>
          <a:custGeom>
            <a:avLst/>
            <a:gdLst/>
            <a:ahLst/>
            <a:cxnLst/>
            <a:rect l="l" t="t" r="r" b="b"/>
            <a:pathLst>
              <a:path w="10287000" h="5447865">
                <a:moveTo>
                  <a:pt x="0" y="0"/>
                </a:moveTo>
                <a:lnTo>
                  <a:pt x="10287000" y="0"/>
                </a:lnTo>
                <a:lnTo>
                  <a:pt x="10287000" y="5447865"/>
                </a:lnTo>
                <a:lnTo>
                  <a:pt x="0" y="54478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1962" b="-139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352854" y="7124917"/>
            <a:ext cx="9686349" cy="2133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500" spc="91">
                <a:solidFill>
                  <a:srgbClr val="FFFFFF"/>
                </a:solidFill>
                <a:latin typeface="Open Sans Bold"/>
              </a:rPr>
              <a:t>Students who are taught by science teachers with a degree in their subject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500" spc="91">
                <a:solidFill>
                  <a:srgbClr val="FFFFFF"/>
                </a:solidFill>
                <a:latin typeface="Open Sans Bold"/>
              </a:rPr>
              <a:t>are significantly more likely to go to college and major in STEM.</a:t>
            </a:r>
          </a:p>
        </p:txBody>
      </p:sp>
      <p:sp>
        <p:nvSpPr>
          <p:cNvPr id="5" name="Freeform 5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BD9972B5-F3A8-A0D3-7907-3FEEA12CD630}"/>
              </a:ext>
            </a:extLst>
          </p:cNvPr>
          <p:cNvSpPr txBox="1"/>
          <p:nvPr/>
        </p:nvSpPr>
        <p:spPr>
          <a:xfrm>
            <a:off x="2299583" y="165819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F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282362"/>
            <a:ext cx="10287000" cy="6338005"/>
          </a:xfrm>
          <a:custGeom>
            <a:avLst/>
            <a:gdLst/>
            <a:ahLst/>
            <a:cxnLst/>
            <a:rect l="l" t="t" r="r" b="b"/>
            <a:pathLst>
              <a:path w="10287000" h="6338005">
                <a:moveTo>
                  <a:pt x="0" y="0"/>
                </a:moveTo>
                <a:lnTo>
                  <a:pt x="10287000" y="0"/>
                </a:lnTo>
                <a:lnTo>
                  <a:pt x="10287000" y="6338004"/>
                </a:lnTo>
                <a:lnTo>
                  <a:pt x="0" y="63380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813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61424" y="7756624"/>
            <a:ext cx="9364152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Grade 7-12 science and math teachers get paid better on average than </a:t>
            </a:r>
          </a:p>
          <a:p>
            <a:pPr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college teaching faculty.</a:t>
            </a:r>
          </a:p>
        </p:txBody>
      </p:sp>
      <p:sp>
        <p:nvSpPr>
          <p:cNvPr id="5" name="Freeform 5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B7417F5-4CB5-FA39-7AAE-6F6EF00DFB47}"/>
              </a:ext>
            </a:extLst>
          </p:cNvPr>
          <p:cNvSpPr txBox="1"/>
          <p:nvPr/>
        </p:nvSpPr>
        <p:spPr>
          <a:xfrm>
            <a:off x="2299583" y="102875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A6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281061"/>
            <a:ext cx="10287000" cy="6644535"/>
          </a:xfrm>
          <a:custGeom>
            <a:avLst/>
            <a:gdLst/>
            <a:ahLst/>
            <a:cxnLst/>
            <a:rect l="l" t="t" r="r" b="b"/>
            <a:pathLst>
              <a:path w="10287000" h="6644535">
                <a:moveTo>
                  <a:pt x="0" y="0"/>
                </a:moveTo>
                <a:lnTo>
                  <a:pt x="10287000" y="0"/>
                </a:lnTo>
                <a:lnTo>
                  <a:pt x="10287000" y="6644534"/>
                </a:lnTo>
                <a:lnTo>
                  <a:pt x="0" y="6644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4818" b="-4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29280" y="8106570"/>
            <a:ext cx="9228439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About half of all ﻿science and math </a:t>
            </a:r>
          </a:p>
          <a:p>
            <a:pPr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majors report an interest in </a:t>
            </a:r>
          </a:p>
          <a:p>
            <a:pPr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becoming a teacher.</a:t>
            </a:r>
          </a:p>
        </p:txBody>
      </p:sp>
      <p:sp>
        <p:nvSpPr>
          <p:cNvPr id="5" name="Freeform 5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7D899E96-391C-FB09-7C09-A864B6180A78}"/>
              </a:ext>
            </a:extLst>
          </p:cNvPr>
          <p:cNvSpPr txBox="1"/>
          <p:nvPr/>
        </p:nvSpPr>
        <p:spPr>
          <a:xfrm>
            <a:off x="2299583" y="102875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9B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221416"/>
            <a:ext cx="10287000" cy="6265719"/>
          </a:xfrm>
          <a:custGeom>
            <a:avLst/>
            <a:gdLst/>
            <a:ahLst/>
            <a:cxnLst/>
            <a:rect l="l" t="t" r="r" b="b"/>
            <a:pathLst>
              <a:path w="10287000" h="6265719">
                <a:moveTo>
                  <a:pt x="0" y="0"/>
                </a:moveTo>
                <a:lnTo>
                  <a:pt x="10287000" y="0"/>
                </a:lnTo>
                <a:lnTo>
                  <a:pt x="10287000" y="6265719"/>
                </a:lnTo>
                <a:lnTo>
                  <a:pt x="0" y="62657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5632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01458" y="7706210"/>
            <a:ext cx="9284084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Behind every advance in medicine or technology is a teacher who left </a:t>
            </a:r>
          </a:p>
          <a:p>
            <a:pPr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Canva Sans Bold"/>
              </a:rPr>
              <a:t>a lasting impression.</a:t>
            </a:r>
          </a:p>
        </p:txBody>
      </p:sp>
      <p:sp>
        <p:nvSpPr>
          <p:cNvPr id="5" name="Freeform 5"/>
          <p:cNvSpPr/>
          <p:nvPr/>
        </p:nvSpPr>
        <p:spPr>
          <a:xfrm>
            <a:off x="7863436" y="9155606"/>
            <a:ext cx="2175766" cy="1035663"/>
          </a:xfrm>
          <a:custGeom>
            <a:avLst/>
            <a:gdLst/>
            <a:ahLst/>
            <a:cxnLst/>
            <a:rect l="l" t="t" r="r" b="b"/>
            <a:pathLst>
              <a:path w="2175766" h="1035663">
                <a:moveTo>
                  <a:pt x="0" y="0"/>
                </a:moveTo>
                <a:lnTo>
                  <a:pt x="2175766" y="0"/>
                </a:lnTo>
                <a:lnTo>
                  <a:pt x="2175766" y="1035663"/>
                </a:lnTo>
                <a:lnTo>
                  <a:pt x="0" y="10356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7CA1CF0F-C20E-1614-0593-37418FA76CB0}"/>
              </a:ext>
            </a:extLst>
          </p:cNvPr>
          <p:cNvSpPr txBox="1"/>
          <p:nvPr/>
        </p:nvSpPr>
        <p:spPr>
          <a:xfrm>
            <a:off x="2299583" y="102875"/>
            <a:ext cx="5687833" cy="874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1"/>
              </a:lnSpc>
            </a:pPr>
            <a:r>
              <a:rPr lang="en-US" sz="5294" dirty="0">
                <a:solidFill>
                  <a:srgbClr val="FFFFFF"/>
                </a:solidFill>
                <a:latin typeface="Raleway Bold"/>
              </a:rPr>
              <a:t>DID YOU KNOW?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319</Words>
  <Application>Microsoft Office PowerPoint</Application>
  <PresentationFormat>Custom</PresentationFormat>
  <Paragraphs>48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Calibri</vt:lpstr>
      <vt:lpstr>Arial</vt:lpstr>
      <vt:lpstr>Open Sans Bold</vt:lpstr>
      <vt:lpstr>Canva Sans Bold</vt:lpstr>
      <vt:lpstr>Canva Sans</vt:lpstr>
      <vt:lpstr>Raleway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Did You Know Social Posts</dc:title>
  <cp:lastModifiedBy>Ashley Misiewicz</cp:lastModifiedBy>
  <cp:revision>2</cp:revision>
  <dcterms:created xsi:type="dcterms:W3CDTF">2006-08-16T00:00:00Z</dcterms:created>
  <dcterms:modified xsi:type="dcterms:W3CDTF">2023-08-15T17:34:48Z</dcterms:modified>
  <dc:identifier>DAFq-VuYpBs</dc:identifier>
</cp:coreProperties>
</file>