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587" autoAdjust="0"/>
    <p:restoredTop sz="95618"/>
  </p:normalViewPr>
  <p:slideViewPr>
    <p:cSldViewPr snapToGrid="0" snapToObjects="1">
      <p:cViewPr varScale="1">
        <p:scale>
          <a:sx n="94" d="100"/>
          <a:sy n="94" d="100"/>
        </p:scale>
        <p:origin x="1336" y="208"/>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9/3/26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9/3/26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9/3/26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9/3/26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9/3/26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9/3/26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$50,242 - $69,083</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$75,212 - $92,897</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$70,564</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$701,493*</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$1,778</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937454" y="9145702"/>
            <a:ext cx="90120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9.3.26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Gallatin County, MT</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$3,728 - $7,692</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$678 - $6,783</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sp>
        <p:nvSpPr>
          <p:cNvPr id="3" name="Google Shape;110;p13">
            <a:extLst>
              <a:ext uri="{FF2B5EF4-FFF2-40B4-BE49-F238E27FC236}">
                <a16:creationId xmlns:a16="http://schemas.microsoft.com/office/drawing/2014/main" id="{B5411BAA-3289-1A26-98DC-8DAD460ECD30}"/>
              </a:ext>
            </a:extLst>
          </p:cNvPr>
          <p:cNvSpPr txBox="1"/>
          <p:nvPr/>
        </p:nvSpPr>
        <p:spPr>
          <a:xfrm>
            <a:off x="2345694" y="7541782"/>
            <a:ext cx="4668116" cy="527557"/>
          </a:xfrm>
          <a:prstGeom prst="rect">
            <a:avLst/>
          </a:prstGeom>
          <a:noFill/>
          <a:ln>
            <a:noFill/>
          </a:ln>
        </p:spPr>
        <p:txBody>
          <a:bodyPr spcFirstLastPara="1" wrap="square" lIns="100575" tIns="50275" rIns="100575" bIns="50275" anchor="t" anchorCtr="0">
            <a:noAutofit/>
          </a:bodyPr>
          <a:lstStyle/>
          <a:p>
            <a:pPr marL="0" marR="0" lvl="0" indent="0" algn="ctr" rtl="0">
              <a:spcBef>
                <a:spcPts val="0"/>
              </a:spcBef>
              <a:spcAft>
                <a:spcPts val="0"/>
              </a:spcAft>
              <a:buNone/>
            </a:pPr>
            <a:r>
              <a:rPr lang="en-US" sz="1100" b="0" i="0" u="none" strike="noStrike" cap="none" baseline="30000" dirty="0">
                <a:solidFill>
                  <a:srgbClr val="272D41"/>
                </a:solidFill>
                <a:latin typeface="Calibri"/>
                <a:ea typeface="Calibri"/>
                <a:cs typeface="Calibri"/>
                <a:sym typeface="Calibri"/>
              </a:rPr>
              <a:t>House images are provided as representative homes: these are based on current listing prices, rather than sales prices due to Montana state laws, using a 30-year fixed mortgage, a 6.6% interest rate, a 5% or 20% down payment, and housing costs capped at 36% of income. </a:t>
            </a:r>
          </a:p>
          <a:p>
            <a:pPr marL="0" marR="0" lvl="0" indent="0" algn="ctr" rtl="0">
              <a:spcBef>
                <a:spcPts val="0"/>
              </a:spcBef>
              <a:spcAft>
                <a:spcPts val="0"/>
              </a:spcAft>
              <a:buNone/>
            </a:pPr>
            <a:r>
              <a:rPr lang="en-US" sz="1100" b="0" i="0" u="none" strike="noStrike" cap="none" baseline="30000" dirty="0">
                <a:solidFill>
                  <a:srgbClr val="272D41"/>
                </a:solidFill>
                <a:latin typeface="Calibri"/>
                <a:ea typeface="Calibri"/>
                <a:cs typeface="Calibri"/>
                <a:sym typeface="Calibri"/>
              </a:rPr>
              <a:t>Property taxes estimated at county averages. Actual affordability will vary.</a:t>
            </a:r>
            <a:endParaRPr sz="1100" dirty="0"/>
          </a:p>
        </p:txBody>
      </p:sp>
      <p:pic>
        <p:nvPicPr>
          <p:cNvPr id="27" name="Picture 26">
            <a:extLst>
              <a:ext uri="{FF2B5EF4-FFF2-40B4-BE49-F238E27FC236}">
                <a16:creationId xmlns:a16="http://schemas.microsoft.com/office/drawing/2014/main" id="{B5B788F8-7462-2FE2-2E5F-DA6766E5A7BE}"/>
              </a:ext>
            </a:extLst>
          </p:cNvPr>
          <p:cNvPicPr>
            <a:picLocks noChangeAspect="1"/>
          </p:cNvPicPr>
          <p:nvPr/>
        </p:nvPicPr>
        <p:blipFill>
          <a:blip r:embed="rId21"/>
          <a:stretch>
            <a:fillRect/>
          </a:stretch>
        </p:blipFill>
        <p:spPr>
          <a:xfrm>
            <a:off x="6081249" y="672353"/>
            <a:ext cx="1040031" cy="603218"/>
          </a:xfrm>
          <a:prstGeom prst="rect">
            <a:avLst/>
          </a:prstGeom>
        </p:spPr>
      </p:pic>
      <p:pic>
        <p:nvPicPr>
          <p:cNvPr id="28" name="Picture 27" descr="405 Miles Ln N Unit D, Livingston, MT 59047">
            <a:extLst>
              <a:ext uri="{FF2B5EF4-FFF2-40B4-BE49-F238E27FC236}">
                <a16:creationId xmlns:a16="http://schemas.microsoft.com/office/drawing/2014/main" id="{7BFB2003-D343-703E-7636-DDD9A28B52B3}"/>
              </a:ext>
            </a:extLst>
          </p:cNvPr>
          <p:cNvPicPr>
            <a:picLocks noChangeAspect="1"/>
          </p:cNvPicPr>
          <p:nvPr/>
        </p:nvPicPr>
        <p:blipFill>
          <a:blip r:embed="rId22"/>
          <a:stretch>
            <a:fillRect/>
          </a:stretch>
        </p:blipFill>
        <p:spPr>
          <a:xfrm>
            <a:off x="1923614" y="5312516"/>
            <a:ext cx="2715986" cy="20324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4369 Brookside Ln Unit B, Bozeman, MT 59718">
            <a:extLst>
              <a:ext uri="{FF2B5EF4-FFF2-40B4-BE49-F238E27FC236}">
                <a16:creationId xmlns:a16="http://schemas.microsoft.com/office/drawing/2014/main" id="{CE9DE2C4-B4B7-4109-CD55-6D2D1D328471}"/>
              </a:ext>
            </a:extLst>
          </p:cNvPr>
          <p:cNvPicPr>
            <a:picLocks noChangeAspect="1"/>
          </p:cNvPicPr>
          <p:nvPr/>
        </p:nvPicPr>
        <p:blipFill>
          <a:blip r:embed="rId23"/>
          <a:stretch>
            <a:fillRect/>
          </a:stretch>
        </p:blipFill>
        <p:spPr>
          <a:xfrm>
            <a:off x="4762383" y="5316956"/>
            <a:ext cx="2705118" cy="20242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127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$460,000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$280,000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$60,000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085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$84,000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89D81AE-B40B-4846-8931-99641A14A230}">
  <ds:schemaRefs>
    <ds:schemaRef ds:uri="http://schemas.microsoft.com/sharepoint/v3/contenttype/forms"/>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7086</TotalTime>
  <Words>326</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2026-09-03T20:36:41Z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