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48" autoAdjust="0"/>
    <p:restoredTop sz="95618"/>
  </p:normalViewPr>
  <p:slideViewPr>
    <p:cSldViewPr snapToGrid="0" snapToObjects="1">
      <p:cViewPr varScale="1">
        <p:scale>
          <a:sx n="105" d="100"/>
          <a:sy n="105" d="100"/>
        </p:scale>
        <p:origin x="1064" y="200"/>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8/27/26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8/27/26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8/27/26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8/27/26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8/27/26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8/27/26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8/27/26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8/27/26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8/27/26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8/27/26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$42,044 - $46,606</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$73,787 - $86,795</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$58,344</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$344,153*</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$1,121</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94174" y="9145702"/>
            <a:ext cx="94448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8.24.26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Cascade County, MT</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$1,845 - $9,047</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$983 - $6,901</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descr="1709 8th Ave N, Great Falls, MT 59401">
            <a:extLst>
              <a:ext uri="{FF2B5EF4-FFF2-40B4-BE49-F238E27FC236}">
                <a16:creationId xmlns:a16="http://schemas.microsoft.com/office/drawing/2014/main" id="{97FC86B4-C06B-2FBC-0AF6-697FBA2AC90C}"/>
              </a:ext>
            </a:extLst>
          </p:cNvPr>
          <p:cNvPicPr>
            <a:picLocks noChangeAspect="1"/>
          </p:cNvPicPr>
          <p:nvPr/>
        </p:nvPicPr>
        <p:blipFill>
          <a:blip r:embed="rId21"/>
          <a:srcRect l="11392" r="11588" b="15375"/>
          <a:stretch>
            <a:fillRect/>
          </a:stretch>
        </p:blipFill>
        <p:spPr>
          <a:xfrm>
            <a:off x="1978458" y="5269344"/>
            <a:ext cx="2623403" cy="21569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Picture 26" descr="409 Beaverhead Ct, Great Falls, MT 59405">
            <a:extLst>
              <a:ext uri="{FF2B5EF4-FFF2-40B4-BE49-F238E27FC236}">
                <a16:creationId xmlns:a16="http://schemas.microsoft.com/office/drawing/2014/main" id="{7936477B-FD55-1C9A-ADD6-15A7457BDA68}"/>
              </a:ext>
            </a:extLst>
          </p:cNvPr>
          <p:cNvPicPr>
            <a:picLocks noChangeAspect="1"/>
          </p:cNvPicPr>
          <p:nvPr/>
        </p:nvPicPr>
        <p:blipFill>
          <a:blip r:embed="rId22"/>
          <a:stretch>
            <a:fillRect/>
          </a:stretch>
        </p:blipFill>
        <p:spPr>
          <a:xfrm>
            <a:off x="4659810" y="5276659"/>
            <a:ext cx="2870833" cy="21483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1275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$360,000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$190,000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$44,300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0857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$80,300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pic>
        <p:nvPicPr>
          <p:cNvPr id="29" name="Picture 28">
            <a:extLst>
              <a:ext uri="{FF2B5EF4-FFF2-40B4-BE49-F238E27FC236}">
                <a16:creationId xmlns:a16="http://schemas.microsoft.com/office/drawing/2014/main" id="{578A2BA5-3BEC-0C21-A977-12A83A8C7151}"/>
              </a:ext>
            </a:extLst>
          </p:cNvPr>
          <p:cNvPicPr>
            <a:picLocks noChangeAspect="1"/>
          </p:cNvPicPr>
          <p:nvPr/>
        </p:nvPicPr>
        <p:blipFill>
          <a:blip r:embed="rId23"/>
          <a:stretch>
            <a:fillRect/>
          </a:stretch>
        </p:blipFill>
        <p:spPr>
          <a:xfrm>
            <a:off x="6045392" y="655821"/>
            <a:ext cx="1117217" cy="643517"/>
          </a:xfrm>
          <a:prstGeom prst="rect">
            <a:avLst/>
          </a:prstGeom>
        </p:spPr>
      </p:pic>
      <p:sp>
        <p:nvSpPr>
          <p:cNvPr id="3" name="Google Shape;110;p13">
            <a:extLst>
              <a:ext uri="{FF2B5EF4-FFF2-40B4-BE49-F238E27FC236}">
                <a16:creationId xmlns:a16="http://schemas.microsoft.com/office/drawing/2014/main" id="{2208AB9D-76C3-AE47-F294-8313EC83C185}"/>
              </a:ext>
            </a:extLst>
          </p:cNvPr>
          <p:cNvSpPr txBox="1"/>
          <p:nvPr/>
        </p:nvSpPr>
        <p:spPr>
          <a:xfrm>
            <a:off x="2345694" y="7541782"/>
            <a:ext cx="4668116" cy="527557"/>
          </a:xfrm>
          <a:prstGeom prst="rect">
            <a:avLst/>
          </a:prstGeom>
          <a:noFill/>
          <a:ln>
            <a:noFill/>
          </a:ln>
        </p:spPr>
        <p:txBody>
          <a:bodyPr spcFirstLastPara="1" wrap="square" lIns="100575" tIns="50275" rIns="100575" bIns="50275" anchor="t" anchorCtr="0">
            <a:noAutofit/>
          </a:bodyPr>
          <a:lstStyle/>
          <a:p>
            <a:pPr marL="0" marR="0" lvl="0" indent="0" algn="ctr" rtl="0">
              <a:spcBef>
                <a:spcPts val="0"/>
              </a:spcBef>
              <a:spcAft>
                <a:spcPts val="0"/>
              </a:spcAft>
              <a:buNone/>
            </a:pPr>
            <a:r>
              <a:rPr lang="en-US" sz="1100" b="0" i="0" u="none" strike="noStrike" cap="none" baseline="30000" dirty="0">
                <a:solidFill>
                  <a:srgbClr val="272D41"/>
                </a:solidFill>
                <a:latin typeface="Calibri"/>
                <a:ea typeface="Calibri"/>
                <a:cs typeface="Calibri"/>
                <a:sym typeface="Calibri"/>
              </a:rPr>
              <a:t>House images are provided as representative homes: these are based on current listing prices, rather than sales prices due to Montana state laws, using a 30-year fixed mortgage, a 6.6% interest rate, a 5% or 20% down payment, and housing costs capped at 36% of income. </a:t>
            </a:r>
          </a:p>
          <a:p>
            <a:pPr marL="0" marR="0" lvl="0" indent="0" algn="ctr" rtl="0">
              <a:spcBef>
                <a:spcPts val="0"/>
              </a:spcBef>
              <a:spcAft>
                <a:spcPts val="0"/>
              </a:spcAft>
              <a:buNone/>
            </a:pPr>
            <a:r>
              <a:rPr lang="en-US" sz="1100" b="0" i="0" u="none" strike="noStrike" cap="none" baseline="30000" dirty="0">
                <a:solidFill>
                  <a:srgbClr val="272D41"/>
                </a:solidFill>
                <a:latin typeface="Calibri"/>
                <a:ea typeface="Calibri"/>
                <a:cs typeface="Calibri"/>
                <a:sym typeface="Calibri"/>
              </a:rPr>
              <a:t>Property taxes estimated at county averages. Actual affordability will vary.</a:t>
            </a:r>
            <a:endParaRPr sz="1100" dirty="0"/>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9D81AE-B40B-4846-8931-99641A14A230}">
  <ds:schemaRefs>
    <ds:schemaRef ds:uri="http://schemas.microsoft.com/sharepoint/v3/contenttype/forms"/>
  </ds:schemaRefs>
</ds:datastoreItem>
</file>

<file path=customXml/itemProps2.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6982</TotalTime>
  <Words>326</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71</cp:revision>
  <cp:lastPrinted>2023-03-21T15:20:22Z</cp:lastPrinted>
  <dcterms:created xsi:type="dcterms:W3CDTF">2022-05-24T17:15:36Z</dcterms:created>
  <dcterms:modified xsi:type="dcterms:W3CDTF">2026-08-27T18:38:52Z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