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400F25-B10C-45FF-99D6-10EAF2E93D04}">
  <a:tblStyle styleId="{C7400F25-B10C-45FF-99D6-10EAF2E93D0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87" autoAdjust="0"/>
    <p:restoredTop sz="79021" autoAdjust="0"/>
  </p:normalViewPr>
  <p:slideViewPr>
    <p:cSldViewPr snapToGrid="0" showGuides="1">
      <p:cViewPr varScale="1">
        <p:scale>
          <a:sx n="72" d="100"/>
          <a:sy n="72" d="100"/>
        </p:scale>
        <p:origin x="100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12/13/23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https://www.mjays.us/Page/1442</a:t>
            </a: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12/13/23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https://www.mjays.us/Page/1442</a:t>
            </a:r>
            <a:endParaRPr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12/13/23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https://www.mjays.us/Page/1442</a:t>
            </a:r>
            <a:endParaRPr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12/13/23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endParaRPr dirty="0"/>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https://www.mjays.us/Page/1442</a:t>
            </a:r>
            <a:endParaRPr dirty="0"/>
          </a:p>
          <a:p>
            <a:pPr marL="0" lvl="0" indent="0" algn="l" rtl="0">
              <a:spcBef>
                <a:spcPts val="0"/>
              </a:spcBef>
              <a:spcAft>
                <a:spcPts val="0"/>
              </a:spcAft>
              <a:buNone/>
            </a:pPr>
            <a:endParaRPr dirty="0"/>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12/13/23 – coaching stipends from Greene county used, no data for Webster </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618554606"/>
              </p:ext>
            </p:extLst>
          </p:nvPr>
        </p:nvGraphicFramePr>
        <p:xfrm>
          <a:off x="336911" y="2902188"/>
          <a:ext cx="4081250" cy="1476175"/>
        </p:xfrm>
        <a:graphic>
          <a:graphicData uri="http://schemas.openxmlformats.org/drawingml/2006/table">
            <a:tbl>
              <a:tblPr>
                <a:noFill/>
                <a:tableStyleId>{C7400F25-B10C-45FF-99D6-10EAF2E93D04}</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Marshfield R-1 School District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$38,000-$41,535</a:t>
                      </a:r>
                      <a:endParaRPr sz="1800" u="none" strike="noStrike" cap="none" dirty="0"/>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78" name="Google Shape;178;p26"/>
          <p:cNvSpPr txBox="1"/>
          <p:nvPr/>
        </p:nvSpPr>
        <p:spPr>
          <a:xfrm>
            <a:off x="716220" y="526350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170 days </a:t>
            </a:r>
            <a:r>
              <a:rPr lang="en-US" sz="2400" dirty="0">
                <a:solidFill>
                  <a:srgbClr val="7030A0"/>
                </a:solidFill>
                <a:latin typeface="Arial"/>
                <a:ea typeface="Arial"/>
                <a:cs typeface="Arial"/>
                <a:sym typeface="Arial"/>
              </a:rPr>
              <a:t>contract → </a:t>
            </a:r>
            <a:r>
              <a:rPr lang="en-US" sz="2400" dirty="0">
                <a:solidFill>
                  <a:srgbClr val="7030A0"/>
                </a:solidFill>
              </a:rPr>
              <a:t>$39,800 </a:t>
            </a:r>
            <a:r>
              <a:rPr lang="en-US" sz="2400" dirty="0">
                <a:solidFill>
                  <a:srgbClr val="7030A0"/>
                </a:solidFill>
                <a:latin typeface="Arial"/>
                <a:ea typeface="Arial"/>
                <a:cs typeface="Arial"/>
                <a:sym typeface="Arial"/>
              </a:rPr>
              <a:t>= </a:t>
            </a:r>
            <a:r>
              <a:rPr lang="en-US" sz="2400" dirty="0">
                <a:solidFill>
                  <a:srgbClr val="7030A0"/>
                </a:solidFill>
              </a:rPr>
              <a:t>$29</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2859656666"/>
              </p:ext>
            </p:extLst>
          </p:nvPr>
        </p:nvGraphicFramePr>
        <p:xfrm>
          <a:off x="377404" y="2820830"/>
          <a:ext cx="5544300" cy="1476175"/>
        </p:xfrm>
        <a:graphic>
          <a:graphicData uri="http://schemas.openxmlformats.org/drawingml/2006/table">
            <a:tbl>
              <a:tblPr>
                <a:noFill/>
                <a:tableStyleId>{C7400F25-B10C-45FF-99D6-10EAF2E93D04}</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Marshfield R-1 School District </a:t>
                      </a:r>
                      <a:r>
                        <a:rPr lang="en-US" sz="1400" b="1" dirty="0">
                          <a:solidFill>
                            <a:schemeClr val="dk2"/>
                          </a:solidFill>
                          <a:latin typeface="Calibri"/>
                          <a:ea typeface="Calibri"/>
                          <a:cs typeface="Calibri"/>
                          <a:sym typeface="Calibri"/>
                        </a:rPr>
                        <a:t>(23-24)</a:t>
                      </a:r>
                      <a:endParaRPr lang="en-US"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$38,000-$41,535</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$41,450-$45,335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88" name="Google Shape;188;p27"/>
          <p:cNvSpPr txBox="1"/>
          <p:nvPr/>
        </p:nvSpPr>
        <p:spPr>
          <a:xfrm>
            <a:off x="444685" y="5323535"/>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170 days </a:t>
            </a:r>
            <a:r>
              <a:rPr lang="en-US" sz="2400" dirty="0">
                <a:solidFill>
                  <a:srgbClr val="7030A0"/>
                </a:solidFill>
                <a:latin typeface="Arial"/>
                <a:ea typeface="Arial"/>
                <a:cs typeface="Arial"/>
                <a:sym typeface="Arial"/>
              </a:rPr>
              <a:t>contract → </a:t>
            </a:r>
            <a:r>
              <a:rPr lang="en-US" sz="2400" dirty="0">
                <a:solidFill>
                  <a:srgbClr val="7030A0"/>
                </a:solidFill>
              </a:rPr>
              <a:t>$43,400 </a:t>
            </a:r>
            <a:r>
              <a:rPr lang="en-US" sz="2400" dirty="0">
                <a:solidFill>
                  <a:srgbClr val="7030A0"/>
                </a:solidFill>
                <a:latin typeface="Arial"/>
                <a:ea typeface="Arial"/>
                <a:cs typeface="Arial"/>
                <a:sym typeface="Arial"/>
              </a:rPr>
              <a:t>= </a:t>
            </a:r>
            <a:r>
              <a:rPr lang="en-US" sz="2400" dirty="0">
                <a:solidFill>
                  <a:srgbClr val="7030A0"/>
                </a:solidFill>
              </a:rPr>
              <a:t>$32</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2679614632"/>
              </p:ext>
            </p:extLst>
          </p:nvPr>
        </p:nvGraphicFramePr>
        <p:xfrm>
          <a:off x="263700" y="2690912"/>
          <a:ext cx="8470400" cy="1476175"/>
        </p:xfrm>
        <a:graphic>
          <a:graphicData uri="http://schemas.openxmlformats.org/drawingml/2006/table">
            <a:tbl>
              <a:tblPr>
                <a:noFill/>
                <a:tableStyleId>{C7400F25-B10C-45FF-99D6-10EAF2E93D04}</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Marshfield R-1 School District </a:t>
                      </a:r>
                      <a:r>
                        <a:rPr lang="en-US" sz="1400" b="1" dirty="0">
                          <a:solidFill>
                            <a:schemeClr val="dk2"/>
                          </a:solidFill>
                          <a:latin typeface="Calibri"/>
                          <a:ea typeface="Calibri"/>
                          <a:cs typeface="Calibri"/>
                          <a:sym typeface="Calibri"/>
                        </a:rPr>
                        <a:t>(23-24)</a:t>
                      </a:r>
                      <a:endParaRPr lang="en-US"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$38,000-$41,535</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$41,450-$45,335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$45,600-$50,650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$53,500-$59,500</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98" name="Google Shape;198;p28"/>
          <p:cNvSpPr txBox="1"/>
          <p:nvPr/>
        </p:nvSpPr>
        <p:spPr>
          <a:xfrm>
            <a:off x="369718" y="5151249"/>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170 days </a:t>
            </a:r>
            <a:r>
              <a:rPr lang="en-US" sz="2400" dirty="0">
                <a:solidFill>
                  <a:srgbClr val="7030A0"/>
                </a:solidFill>
                <a:latin typeface="Arial"/>
                <a:ea typeface="Arial"/>
                <a:cs typeface="Arial"/>
                <a:sym typeface="Arial"/>
              </a:rPr>
              <a:t>contract → </a:t>
            </a:r>
            <a:r>
              <a:rPr lang="en-US" sz="2400" dirty="0">
                <a:solidFill>
                  <a:srgbClr val="7030A0"/>
                </a:solidFill>
              </a:rPr>
              <a:t>$56,500 </a:t>
            </a:r>
            <a:r>
              <a:rPr lang="en-US" sz="2400" dirty="0">
                <a:solidFill>
                  <a:srgbClr val="7030A0"/>
                </a:solidFill>
                <a:latin typeface="Arial"/>
                <a:ea typeface="Arial"/>
                <a:cs typeface="Arial"/>
                <a:sym typeface="Arial"/>
              </a:rPr>
              <a:t>= </a:t>
            </a:r>
            <a:r>
              <a:rPr lang="en-US" sz="2400" dirty="0">
                <a:solidFill>
                  <a:srgbClr val="7030A0"/>
                </a:solidFill>
              </a:rPr>
              <a:t>$42</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374028533"/>
              </p:ext>
            </p:extLst>
          </p:nvPr>
        </p:nvGraphicFramePr>
        <p:xfrm>
          <a:off x="342900" y="1919467"/>
          <a:ext cx="8458225" cy="2303198"/>
        </p:xfrm>
        <a:graphic>
          <a:graphicData uri="http://schemas.openxmlformats.org/drawingml/2006/table">
            <a:tbl>
              <a:tblPr>
                <a:noFill/>
                <a:tableStyleId>{C7400F25-B10C-45FF-99D6-10EAF2E93D04}</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Maximum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220 days</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$72,750</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$97,400</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260 days</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$90,750</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$121,350</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75">
                <a:tc>
                  <a:txBody>
                    <a:bodyPr/>
                    <a:lstStyle/>
                    <a:p>
                      <a:pPr marL="0" marR="0" lvl="0" indent="0" algn="l" rtl="0">
                        <a:lnSpc>
                          <a:spcPct val="90000"/>
                        </a:lnSpc>
                        <a:spcBef>
                          <a:spcPts val="0"/>
                        </a:spcBef>
                        <a:spcAft>
                          <a:spcPts val="0"/>
                        </a:spcAft>
                        <a:buNone/>
                      </a:pPr>
                      <a:r>
                        <a:rPr lang="en-US" sz="2400" b="1" u="none" strike="noStrike" cap="none">
                          <a:solidFill>
                            <a:srgbClr val="002060"/>
                          </a:solidFill>
                          <a:latin typeface="Calibri"/>
                          <a:ea typeface="Calibri"/>
                          <a:cs typeface="Calibri"/>
                          <a:sym typeface="Calibri"/>
                        </a:rPr>
                        <a:t>Asst. Superintendent </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a:solidFill>
                            <a:schemeClr val="dk1"/>
                          </a:solidFill>
                        </a:rPr>
                        <a:t>260 days</a:t>
                      </a:r>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$96,400</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$128,700</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a:solidFill>
                  <a:srgbClr val="272D41"/>
                </a:solidFill>
              </a:rPr>
              <a:t>Administrator Salaries</a:t>
            </a:r>
            <a:br>
              <a:rPr lang="en-US" sz="4770" b="1">
                <a:solidFill>
                  <a:srgbClr val="272D41"/>
                </a:solidFill>
              </a:rPr>
            </a:br>
            <a:endParaRPr>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342900" y="5459449"/>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170 days</a:t>
            </a:r>
            <a:endParaRPr dirty="0"/>
          </a:p>
        </p:txBody>
      </p:sp>
      <p:sp>
        <p:nvSpPr>
          <p:cNvPr id="209" name="Google Shape;209;p29"/>
          <p:cNvSpPr txBox="1"/>
          <p:nvPr/>
        </p:nvSpPr>
        <p:spPr>
          <a:xfrm>
            <a:off x="3260700" y="5351599"/>
            <a:ext cx="5883300" cy="163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220 days contract → $85,100 = $48/hr.</a:t>
            </a:r>
            <a:endParaRPr sz="2000" dirty="0">
              <a:solidFill>
                <a:srgbClr val="7030A0"/>
              </a:solidFill>
            </a:endParaRPr>
          </a:p>
          <a:p>
            <a:pPr marL="0" marR="0" lvl="0" indent="0" algn="ctr" rtl="0">
              <a:spcBef>
                <a:spcPts val="0"/>
              </a:spcBef>
              <a:spcAft>
                <a:spcPts val="0"/>
              </a:spcAft>
              <a:buNone/>
            </a:pPr>
            <a:r>
              <a:rPr lang="en-US" sz="2000" dirty="0">
                <a:solidFill>
                  <a:srgbClr val="7030A0"/>
                </a:solidFill>
              </a:rPr>
              <a:t>260 days contract → $110,000 = $53/hr.</a:t>
            </a:r>
            <a:endParaRPr sz="20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
        <p:nvSpPr>
          <p:cNvPr id="2" name="Google Shape;229;p30">
            <a:extLst>
              <a:ext uri="{FF2B5EF4-FFF2-40B4-BE49-F238E27FC236}">
                <a16:creationId xmlns:a16="http://schemas.microsoft.com/office/drawing/2014/main" id="{2B2BC966-D979-6BE6-F0D3-EF4920543036}"/>
              </a:ext>
            </a:extLst>
          </p:cNvPr>
          <p:cNvSpPr txBox="1"/>
          <p:nvPr/>
        </p:nvSpPr>
        <p:spPr>
          <a:xfrm>
            <a:off x="2972835" y="213447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$500 -$13,625</a:t>
            </a:r>
            <a:endParaRPr dirty="0"/>
          </a:p>
        </p:txBody>
      </p:sp>
      <p:sp>
        <p:nvSpPr>
          <p:cNvPr id="3" name="Google Shape;230;p30">
            <a:extLst>
              <a:ext uri="{FF2B5EF4-FFF2-40B4-BE49-F238E27FC236}">
                <a16:creationId xmlns:a16="http://schemas.microsoft.com/office/drawing/2014/main" id="{3B5FD8CC-F231-8C6E-69A4-3E82F445E648}"/>
              </a:ext>
            </a:extLst>
          </p:cNvPr>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$750 -$15,270</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1030</Words>
  <Application>Microsoft Office PowerPoint</Application>
  <PresentationFormat>On-screen Show (4:3)</PresentationFormat>
  <Paragraphs>102</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Calibri</vt:lpstr>
      <vt:lpstr>Google Sans</vt:lpstr>
      <vt:lpstr>Tahoma</vt:lpstr>
      <vt:lpstr>Arial</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dc:creator>
  <cp:lastModifiedBy>Allie Bolter</cp:lastModifiedBy>
  <cp:revision>1</cp:revision>
  <dcterms:modified xsi:type="dcterms:W3CDTF">2024-01-31T19:52:39Z</dcterms:modified>
</cp:coreProperties>
</file>