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27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0270" autoAdjust="0"/>
  </p:normalViewPr>
  <p:slideViewPr>
    <p:cSldViewPr snapToGrid="0">
      <p:cViewPr varScale="1">
        <p:scale>
          <a:sx n="46" d="100"/>
          <a:sy n="46" d="100"/>
        </p:scale>
        <p:origin x="1276"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12/9/2023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12/9/2023 with 2023-24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12/9/2023 with 2023-24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12/9/2023 with 2023-24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12/9/2023 with 2023-24 salary schedules</a:t>
            </a:r>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5</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12/9/2023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410488157"/>
              </p:ext>
            </p:extLst>
          </p:nvPr>
        </p:nvGraphicFramePr>
        <p:xfrm>
          <a:off x="357173" y="1778832"/>
          <a:ext cx="4341855" cy="4067127"/>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204269">
                  <a:extLst>
                    <a:ext uri="{9D8B030D-6E8A-4147-A177-3AD203B41FA5}">
                      <a16:colId xmlns:a16="http://schemas.microsoft.com/office/drawing/2014/main" val="20001"/>
                    </a:ext>
                  </a:extLst>
                </a:gridCol>
              </a:tblGrid>
              <a:tr h="611593">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885038">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Ritenour School District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$46,023-$46,787</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805218">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Hancock Place School District </a:t>
                      </a:r>
                      <a:r>
                        <a:rPr lang="en-US" sz="1400" b="1" u="none" strike="noStrike" cap="none" dirty="0">
                          <a:solidFill>
                            <a:schemeClr val="tx2"/>
                          </a:solidFill>
                          <a:latin typeface="Calibri"/>
                          <a:ea typeface="Calibri"/>
                          <a:cs typeface="Calibri"/>
                          <a:sym typeface="Calibri"/>
                        </a:rPr>
                        <a:t>(23-24)</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ea typeface="Calibri" panose="020F0502020204030204" pitchFamily="34" charset="0"/>
                          <a:cs typeface="Calibri" panose="020F0502020204030204" pitchFamily="34" charset="0"/>
                        </a:rPr>
                        <a:t>$47,450-$49,950</a:t>
                      </a:r>
                      <a:endParaRPr sz="2400" dirty="0">
                        <a:solidFill>
                          <a:srgbClr val="272D4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887104">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Bayless School District </a:t>
                      </a:r>
                      <a:r>
                        <a:rPr lang="en-US" sz="1400" b="1" u="none" strike="noStrike" cap="none" dirty="0">
                          <a:solidFill>
                            <a:schemeClr val="tx2"/>
                          </a:solidFill>
                          <a:latin typeface="Calibri"/>
                          <a:ea typeface="Calibri"/>
                          <a:cs typeface="Calibri"/>
                          <a:sym typeface="Calibri"/>
                        </a:rPr>
                        <a:t>(23-24)</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ea typeface="Calibri" panose="020F0502020204030204" pitchFamily="34" charset="0"/>
                          <a:cs typeface="Calibri" panose="020F0502020204030204" pitchFamily="34" charset="0"/>
                        </a:rPr>
                        <a:t>$</a:t>
                      </a:r>
                      <a:r>
                        <a:rPr lang="en-US" sz="2400" dirty="0">
                          <a:latin typeface="Calibri" panose="020F0502020204030204" pitchFamily="34" charset="0"/>
                          <a:ea typeface="Calibri" panose="020F0502020204030204" pitchFamily="34" charset="0"/>
                          <a:cs typeface="Calibri" panose="020F0502020204030204" pitchFamily="34" charset="0"/>
                        </a:rPr>
                        <a:t>44,010-$45,227</a:t>
                      </a:r>
                      <a:endParaRPr sz="2400" dirty="0">
                        <a:solidFill>
                          <a:srgbClr val="272D4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1298332"/>
                  </a:ext>
                </a:extLst>
              </a:tr>
              <a:tr h="878174">
                <a:tc>
                  <a:txBody>
                    <a:bodyPr/>
                    <a:lstStyle/>
                    <a:p>
                      <a:pPr marL="0" marR="0" lvl="0" indent="0" algn="l" rtl="0">
                        <a:lnSpc>
                          <a:spcPct val="90000"/>
                        </a:lnSpc>
                        <a:spcBef>
                          <a:spcPts val="0"/>
                        </a:spcBef>
                        <a:spcAft>
                          <a:spcPts val="0"/>
                        </a:spcAft>
                        <a:buNone/>
                      </a:pPr>
                      <a:r>
                        <a:rPr lang="en-US" sz="2400" b="1" u="none" strike="noStrike" cap="none" dirty="0" err="1">
                          <a:solidFill>
                            <a:schemeClr val="tx2"/>
                          </a:solidFill>
                          <a:latin typeface="Calibri"/>
                          <a:ea typeface="Calibri"/>
                          <a:cs typeface="Calibri"/>
                          <a:sym typeface="Calibri"/>
                        </a:rPr>
                        <a:t>Pattonville</a:t>
                      </a:r>
                      <a:r>
                        <a:rPr lang="en-US" sz="2400" b="1" u="none" strike="noStrike" cap="none" dirty="0">
                          <a:solidFill>
                            <a:schemeClr val="tx2"/>
                          </a:solidFill>
                          <a:latin typeface="Calibri"/>
                          <a:ea typeface="Calibri"/>
                          <a:cs typeface="Calibri"/>
                          <a:sym typeface="Calibri"/>
                        </a:rPr>
                        <a:t> R-III School District </a:t>
                      </a:r>
                      <a:r>
                        <a:rPr lang="en-US" sz="1400" b="1" u="none" strike="noStrike" cap="none" dirty="0">
                          <a:solidFill>
                            <a:schemeClr val="tx2"/>
                          </a:solidFill>
                          <a:latin typeface="Calibri"/>
                          <a:ea typeface="Calibri"/>
                          <a:cs typeface="Calibri"/>
                          <a:sym typeface="Calibri"/>
                        </a:rPr>
                        <a:t>(23-24)</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ea typeface="Calibri" panose="020F0502020204030204" pitchFamily="34" charset="0"/>
                          <a:cs typeface="Calibri" panose="020F0502020204030204" pitchFamily="34" charset="0"/>
                        </a:rPr>
                        <a:t>$46,900-$49,390</a:t>
                      </a:r>
                      <a:endParaRPr sz="2400" dirty="0">
                        <a:solidFill>
                          <a:srgbClr val="272D4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92652514"/>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935333"/>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182-day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$47,000 = $32/hr.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855462293"/>
              </p:ext>
            </p:extLst>
          </p:nvPr>
        </p:nvGraphicFramePr>
        <p:xfrm>
          <a:off x="338372" y="1970688"/>
          <a:ext cx="5568472" cy="3706781"/>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74155">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695109">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Ritenour School District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$46,023-$46,787</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$49,967-$50,796</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772344">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Hancock Place School District </a:t>
                      </a:r>
                      <a:r>
                        <a:rPr lang="en-US" sz="1400" b="1" u="none" strike="noStrike" cap="none" dirty="0">
                          <a:solidFill>
                            <a:schemeClr val="tx2"/>
                          </a:solidFill>
                          <a:latin typeface="Calibri"/>
                          <a:ea typeface="Calibri"/>
                          <a:cs typeface="Calibri"/>
                          <a:sym typeface="Calibri"/>
                        </a:rPr>
                        <a:t>(23-24)</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ea typeface="Calibri" panose="020F0502020204030204" pitchFamily="34" charset="0"/>
                          <a:cs typeface="Calibri" panose="020F0502020204030204" pitchFamily="34" charset="0"/>
                        </a:rPr>
                        <a:t>$47,450-$49,950</a:t>
                      </a:r>
                      <a:endParaRPr sz="2400" dirty="0">
                        <a:solidFill>
                          <a:srgbClr val="272D4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a:t>
                      </a:r>
                      <a:r>
                        <a:rPr lang="en-US" sz="2400" dirty="0">
                          <a:latin typeface="Calibri" panose="020F0502020204030204" pitchFamily="34" charset="0"/>
                          <a:ea typeface="Calibri" panose="020F0502020204030204" pitchFamily="34" charset="0"/>
                          <a:cs typeface="Calibri" panose="020F0502020204030204" pitchFamily="34" charset="0"/>
                        </a:rPr>
                        <a:t>51,700-$54,450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733726">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Bayless School District </a:t>
                      </a:r>
                      <a:r>
                        <a:rPr lang="en-US" sz="1400" b="1" u="none" strike="noStrike" cap="none" dirty="0">
                          <a:solidFill>
                            <a:schemeClr val="tx2"/>
                          </a:solidFill>
                          <a:latin typeface="Calibri"/>
                          <a:ea typeface="Calibri"/>
                          <a:cs typeface="Calibri"/>
                          <a:sym typeface="Calibri"/>
                        </a:rPr>
                        <a:t>(23-24)</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ea typeface="Calibri" panose="020F0502020204030204" pitchFamily="34" charset="0"/>
                          <a:cs typeface="Calibri" panose="020F0502020204030204" pitchFamily="34" charset="0"/>
                        </a:rPr>
                        <a:t>$</a:t>
                      </a:r>
                      <a:r>
                        <a:rPr lang="en-US" sz="2400" dirty="0">
                          <a:latin typeface="Calibri" panose="020F0502020204030204" pitchFamily="34" charset="0"/>
                          <a:ea typeface="Calibri" panose="020F0502020204030204" pitchFamily="34" charset="0"/>
                          <a:cs typeface="Calibri" panose="020F0502020204030204" pitchFamily="34" charset="0"/>
                        </a:rPr>
                        <a:t>44,010-$45,227</a:t>
                      </a:r>
                      <a:endParaRPr sz="2400" dirty="0">
                        <a:solidFill>
                          <a:srgbClr val="272D4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$47,254-$49,364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876399891"/>
                  </a:ext>
                </a:extLst>
              </a:tr>
              <a:tr h="931447">
                <a:tc>
                  <a:txBody>
                    <a:bodyPr/>
                    <a:lstStyle/>
                    <a:p>
                      <a:pPr marL="0" marR="0" lvl="0" indent="0" algn="l" rtl="0">
                        <a:lnSpc>
                          <a:spcPct val="90000"/>
                        </a:lnSpc>
                        <a:spcBef>
                          <a:spcPts val="0"/>
                        </a:spcBef>
                        <a:spcAft>
                          <a:spcPts val="0"/>
                        </a:spcAft>
                        <a:buNone/>
                      </a:pPr>
                      <a:r>
                        <a:rPr lang="en-US" sz="2400" b="1" u="none" strike="noStrike" cap="none" dirty="0" err="1">
                          <a:solidFill>
                            <a:schemeClr val="tx2"/>
                          </a:solidFill>
                          <a:latin typeface="Calibri"/>
                          <a:ea typeface="Calibri"/>
                          <a:cs typeface="Calibri"/>
                          <a:sym typeface="Calibri"/>
                        </a:rPr>
                        <a:t>Pattonville</a:t>
                      </a:r>
                      <a:r>
                        <a:rPr lang="en-US" sz="2400" b="1" u="none" strike="noStrike" cap="none" dirty="0">
                          <a:solidFill>
                            <a:schemeClr val="tx2"/>
                          </a:solidFill>
                          <a:latin typeface="Calibri"/>
                          <a:ea typeface="Calibri"/>
                          <a:cs typeface="Calibri"/>
                          <a:sym typeface="Calibri"/>
                        </a:rPr>
                        <a:t> R-III School District </a:t>
                      </a:r>
                      <a:r>
                        <a:rPr lang="en-US" sz="1400" b="1" u="none" strike="noStrike" cap="none" dirty="0">
                          <a:solidFill>
                            <a:schemeClr val="tx2"/>
                          </a:solidFill>
                          <a:latin typeface="Calibri"/>
                          <a:ea typeface="Calibri"/>
                          <a:cs typeface="Calibri"/>
                          <a:sym typeface="Calibri"/>
                        </a:rPr>
                        <a:t>(23-24)</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ea typeface="Calibri" panose="020F0502020204030204" pitchFamily="34" charset="0"/>
                          <a:cs typeface="Calibri" panose="020F0502020204030204" pitchFamily="34" charset="0"/>
                        </a:rPr>
                        <a:t>$46,900-$49,390</a:t>
                      </a:r>
                      <a:endParaRPr sz="2400" dirty="0">
                        <a:solidFill>
                          <a:srgbClr val="272D4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dirty="0">
                          <a:solidFill>
                            <a:srgbClr val="272D41"/>
                          </a:solidFill>
                          <a:latin typeface="Calibri" panose="020F0502020204030204" pitchFamily="34" charset="0"/>
                          <a:cs typeface="Calibri" panose="020F0502020204030204" pitchFamily="34" charset="0"/>
                        </a:rPr>
                        <a:t>$53,320-$56,360</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17792319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791290"/>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182-day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$51,800 = $36/hr.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516056080"/>
              </p:ext>
            </p:extLst>
          </p:nvPr>
        </p:nvGraphicFramePr>
        <p:xfrm>
          <a:off x="363415" y="2105213"/>
          <a:ext cx="8470364" cy="3463074"/>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410616">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75018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Ritenour School District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$46,023-$46,787</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$49,967-$50,796</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$55,923-$62,421</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$70,967-$78,776</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763115">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Hancock Place School District </a:t>
                      </a:r>
                      <a:r>
                        <a:rPr lang="en-US" sz="1400" b="1" u="none" strike="noStrike" cap="none" dirty="0">
                          <a:solidFill>
                            <a:schemeClr val="tx2"/>
                          </a:solidFill>
                          <a:latin typeface="Calibri"/>
                          <a:ea typeface="Calibri"/>
                          <a:cs typeface="Calibri"/>
                          <a:sym typeface="Calibri"/>
                        </a:rPr>
                        <a:t>(23-24)</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ea typeface="Calibri" panose="020F0502020204030204" pitchFamily="34" charset="0"/>
                          <a:cs typeface="Calibri" panose="020F0502020204030204" pitchFamily="34" charset="0"/>
                        </a:rPr>
                        <a:t>$47,450-$49,950</a:t>
                      </a:r>
                      <a:endParaRPr sz="2400" dirty="0">
                        <a:solidFill>
                          <a:srgbClr val="272D4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a:t>
                      </a:r>
                      <a:r>
                        <a:rPr lang="en-US" sz="2400" dirty="0">
                          <a:latin typeface="Calibri" panose="020F0502020204030204" pitchFamily="34" charset="0"/>
                          <a:ea typeface="Calibri" panose="020F0502020204030204" pitchFamily="34" charset="0"/>
                          <a:cs typeface="Calibri" panose="020F0502020204030204" pitchFamily="34" charset="0"/>
                        </a:rPr>
                        <a:t>51,700-$54,450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ea typeface="Calibri" panose="020F0502020204030204" pitchFamily="34" charset="0"/>
                          <a:cs typeface="Calibri" panose="020F0502020204030204" pitchFamily="34" charset="0"/>
                        </a:rPr>
                        <a:t>$</a:t>
                      </a:r>
                      <a:r>
                        <a:rPr lang="en-US" sz="2400" dirty="0">
                          <a:latin typeface="Calibri" panose="020F0502020204030204" pitchFamily="34" charset="0"/>
                          <a:ea typeface="Calibri" panose="020F0502020204030204" pitchFamily="34" charset="0"/>
                          <a:cs typeface="Calibri" panose="020F0502020204030204" pitchFamily="34" charset="0"/>
                        </a:rPr>
                        <a:t>56,250-$61,800</a:t>
                      </a:r>
                      <a:endParaRPr sz="2400" dirty="0">
                        <a:solidFill>
                          <a:srgbClr val="272D4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ea typeface="Calibri" panose="020F0502020204030204" pitchFamily="34" charset="0"/>
                          <a:cs typeface="Calibri" panose="020F0502020204030204" pitchFamily="34" charset="0"/>
                        </a:rPr>
                        <a:t>$67,950-$73,850</a:t>
                      </a:r>
                      <a:endParaRPr sz="2400" dirty="0">
                        <a:solidFill>
                          <a:srgbClr val="272D4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672575">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Bayless School District </a:t>
                      </a:r>
                      <a:r>
                        <a:rPr lang="en-US" sz="1400" b="1" u="none" strike="noStrike" cap="none" dirty="0">
                          <a:solidFill>
                            <a:schemeClr val="tx2"/>
                          </a:solidFill>
                          <a:latin typeface="Calibri"/>
                          <a:ea typeface="Calibri"/>
                          <a:cs typeface="Calibri"/>
                          <a:sym typeface="Calibri"/>
                        </a:rPr>
                        <a:t>(23-24)</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ea typeface="Calibri" panose="020F0502020204030204" pitchFamily="34" charset="0"/>
                          <a:cs typeface="Calibri" panose="020F0502020204030204" pitchFamily="34" charset="0"/>
                        </a:rPr>
                        <a:t>$</a:t>
                      </a:r>
                      <a:r>
                        <a:rPr lang="en-US" sz="2400" dirty="0">
                          <a:latin typeface="Calibri" panose="020F0502020204030204" pitchFamily="34" charset="0"/>
                          <a:ea typeface="Calibri" panose="020F0502020204030204" pitchFamily="34" charset="0"/>
                          <a:cs typeface="Calibri" panose="020F0502020204030204" pitchFamily="34" charset="0"/>
                        </a:rPr>
                        <a:t>44,010-$45,227</a:t>
                      </a:r>
                      <a:endParaRPr sz="2400" dirty="0">
                        <a:solidFill>
                          <a:srgbClr val="272D4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$47,254-$49,364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dirty="0">
                          <a:latin typeface="Calibri" panose="020F0502020204030204" pitchFamily="34" charset="0"/>
                          <a:ea typeface="Calibri" panose="020F0502020204030204" pitchFamily="34" charset="0"/>
                          <a:cs typeface="Calibri" panose="020F0502020204030204" pitchFamily="34" charset="0"/>
                        </a:rPr>
                        <a:t>$51,065-$55,418</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dirty="0">
                          <a:latin typeface="Calibri" panose="020F0502020204030204" pitchFamily="34" charset="0"/>
                          <a:ea typeface="Calibri" panose="020F0502020204030204" pitchFamily="34" charset="0"/>
                          <a:cs typeface="Calibri" panose="020F0502020204030204" pitchFamily="34" charset="0"/>
                        </a:rPr>
                        <a:t>$64,811-$73,884</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r h="866588">
                <a:tc>
                  <a:txBody>
                    <a:bodyPr/>
                    <a:lstStyle/>
                    <a:p>
                      <a:pPr marL="0" marR="0" lvl="0" indent="0" algn="l" rtl="0">
                        <a:lnSpc>
                          <a:spcPct val="90000"/>
                        </a:lnSpc>
                        <a:spcBef>
                          <a:spcPts val="0"/>
                        </a:spcBef>
                        <a:spcAft>
                          <a:spcPts val="0"/>
                        </a:spcAft>
                        <a:buNone/>
                      </a:pPr>
                      <a:r>
                        <a:rPr lang="en-US" sz="2400" b="1" u="none" strike="noStrike" cap="none" dirty="0" err="1">
                          <a:solidFill>
                            <a:schemeClr val="tx2"/>
                          </a:solidFill>
                          <a:latin typeface="Calibri"/>
                          <a:ea typeface="Calibri"/>
                          <a:cs typeface="Calibri"/>
                          <a:sym typeface="Calibri"/>
                        </a:rPr>
                        <a:t>Pattonville</a:t>
                      </a:r>
                      <a:r>
                        <a:rPr lang="en-US" sz="2400" b="1" u="none" strike="noStrike" cap="none" dirty="0">
                          <a:solidFill>
                            <a:schemeClr val="tx2"/>
                          </a:solidFill>
                          <a:latin typeface="Calibri"/>
                          <a:ea typeface="Calibri"/>
                          <a:cs typeface="Calibri"/>
                          <a:sym typeface="Calibri"/>
                        </a:rPr>
                        <a:t> R-III School District </a:t>
                      </a:r>
                      <a:r>
                        <a:rPr lang="en-US" sz="1400" b="1" u="none" strike="noStrike" cap="none" dirty="0">
                          <a:solidFill>
                            <a:schemeClr val="tx2"/>
                          </a:solidFill>
                          <a:latin typeface="Calibri"/>
                          <a:ea typeface="Calibri"/>
                          <a:cs typeface="Calibri"/>
                          <a:sym typeface="Calibri"/>
                        </a:rPr>
                        <a:t>(23-24)</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ea typeface="Calibri" panose="020F0502020204030204" pitchFamily="34" charset="0"/>
                          <a:cs typeface="Calibri" panose="020F0502020204030204" pitchFamily="34" charset="0"/>
                        </a:rPr>
                        <a:t>$46,900-$49,390</a:t>
                      </a:r>
                      <a:endParaRPr sz="2400" dirty="0">
                        <a:solidFill>
                          <a:srgbClr val="272D4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dirty="0">
                          <a:solidFill>
                            <a:srgbClr val="272D41"/>
                          </a:solidFill>
                          <a:latin typeface="Calibri" panose="020F0502020204030204" pitchFamily="34" charset="0"/>
                          <a:cs typeface="Calibri" panose="020F0502020204030204" pitchFamily="34" charset="0"/>
                        </a:rPr>
                        <a:t>$53,320-$56,360</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dirty="0">
                          <a:latin typeface="Calibri" panose="020F0502020204030204" pitchFamily="34" charset="0"/>
                          <a:ea typeface="Calibri" panose="020F0502020204030204" pitchFamily="34" charset="0"/>
                          <a:cs typeface="Calibri" panose="020F0502020204030204" pitchFamily="34" charset="0"/>
                        </a:rPr>
                        <a:t>$56,400-$60,200</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dirty="0">
                          <a:latin typeface="Calibri" panose="020F0502020204030204" pitchFamily="34" charset="0"/>
                          <a:ea typeface="Calibri" panose="020F0502020204030204" pitchFamily="34" charset="0"/>
                          <a:cs typeface="Calibri" panose="020F0502020204030204" pitchFamily="34" charset="0"/>
                        </a:rPr>
                        <a:t>$74,420-$83,150</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76335033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182-day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$74,000 = $51/hr.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$600-$7,080</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$250-$7,080</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539</TotalTime>
  <Words>955</Words>
  <Application>Microsoft Office PowerPoint</Application>
  <PresentationFormat>On-screen Show (4:3)</PresentationFormat>
  <Paragraphs>100</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Sabina Schill</cp:lastModifiedBy>
  <cp:revision>33</cp:revision>
  <dcterms:created xsi:type="dcterms:W3CDTF">2022-08-02T19:12:40Z</dcterms:created>
  <dcterms:modified xsi:type="dcterms:W3CDTF">2023-12-09T22:39:17Z</dcterms:modified>
</cp:coreProperties>
</file>