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0" autoAdjust="0"/>
    <p:restoredTop sz="95618"/>
  </p:normalViewPr>
  <p:slideViewPr>
    <p:cSldViewPr snapToGrid="0" snapToObjects="1">
      <p:cViewPr varScale="1">
        <p:scale>
          <a:sx n="63" d="100"/>
          <a:sy n="63" d="100"/>
        </p:scale>
        <p:origin x="978" y="84"/>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1/31/2024</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1/31/2024</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1/31/2024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1/31/2024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1/31/2024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1/31/2024</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jpeg"/><Relationship Id="rId21" Type="http://schemas.openxmlformats.org/officeDocument/2006/relationships/image" Target="../media/image19.sv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svg"/><Relationship Id="rId25" Type="http://schemas.openxmlformats.org/officeDocument/2006/relationships/image" Target="../media/image23.png"/><Relationship Id="rId33" Type="http://schemas.openxmlformats.org/officeDocument/2006/relationships/image" Target="../media/image31.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svg"/><Relationship Id="rId19" Type="http://schemas.openxmlformats.org/officeDocument/2006/relationships/image" Target="../media/image17.svg"/><Relationship Id="rId31" Type="http://schemas.openxmlformats.org/officeDocument/2006/relationships/image" Target="../media/image29.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 Id="rId8"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5CE6DA2-B349-42CA-209E-59324B6041A3}"/>
              </a:ext>
            </a:extLst>
          </p:cNvPr>
          <p:cNvPicPr>
            <a:picLocks noChangeAspect="1"/>
          </p:cNvPicPr>
          <p:nvPr/>
        </p:nvPicPr>
        <p:blipFill rotWithShape="1">
          <a:blip r:embed="rId3"/>
          <a:srcRect l="10826" r="10826"/>
          <a:stretch/>
        </p:blipFill>
        <p:spPr>
          <a:xfrm>
            <a:off x="4788651" y="5489820"/>
            <a:ext cx="2569876" cy="1834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Picture 26">
            <a:extLst>
              <a:ext uri="{FF2B5EF4-FFF2-40B4-BE49-F238E27FC236}">
                <a16:creationId xmlns:a16="http://schemas.microsoft.com/office/drawing/2014/main" id="{81D87430-B2E0-02C8-BA15-2D4E8D4D140F}"/>
              </a:ext>
            </a:extLst>
          </p:cNvPr>
          <p:cNvPicPr>
            <a:picLocks noChangeAspect="1"/>
          </p:cNvPicPr>
          <p:nvPr/>
        </p:nvPicPr>
        <p:blipFill rotWithShape="1">
          <a:blip r:embed="rId4"/>
          <a:srcRect l="9282" r="9282"/>
          <a:stretch/>
        </p:blipFill>
        <p:spPr>
          <a:xfrm>
            <a:off x="2052936" y="5506359"/>
            <a:ext cx="2516649" cy="1854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$44,010-$49,950</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138495" y="3483033"/>
            <a:ext cx="1246273"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$64,811-$83,150</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$79,196</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$259,809*</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$999</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911806" y="9145702"/>
            <a:ext cx="926857"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SS.12.9.23</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2023-2024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2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2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24"/>
          <a:stretch>
            <a:fillRect/>
          </a:stretch>
        </p:blipFill>
        <p:spPr>
          <a:xfrm>
            <a:off x="3396324" y="9604573"/>
            <a:ext cx="466210" cy="39814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081364" y="1491726"/>
            <a:ext cx="2295348"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St. Louis County, MO</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4096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301228" y="2801634"/>
            <a:ext cx="1135923" cy="553998"/>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COACHING</a:t>
            </a:r>
          </a:p>
          <a:p>
            <a:r>
              <a:rPr lang="en-US" sz="1000" dirty="0">
                <a:ea typeface="Open Sans" panose="020B0606030504020204" pitchFamily="34" charset="0"/>
                <a:cs typeface="Open Sans" panose="020B0606030504020204" pitchFamily="34" charset="0"/>
              </a:rPr>
              <a:t>like head coach or assistant coach</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578631" y="4409880"/>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CLUBS</a:t>
            </a:r>
          </a:p>
          <a:p>
            <a:r>
              <a:rPr lang="en-US" sz="1000" dirty="0">
                <a:ea typeface="Open Sans" panose="020B0606030504020204" pitchFamily="34" charset="0"/>
                <a:cs typeface="Open Sans" panose="020B0606030504020204" pitchFamily="34" charset="0"/>
              </a:rPr>
              <a:t>like band, robotics, or yearbook</a:t>
            </a: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29" y="2944640"/>
            <a:ext cx="805189" cy="523220"/>
          </a:xfrm>
          <a:prstGeom prst="rect">
            <a:avLst/>
          </a:prstGeom>
          <a:noFill/>
        </p:spPr>
        <p:txBody>
          <a:bodyPr wrap="square" rtlCol="0">
            <a:spAutoFit/>
          </a:bodyPr>
          <a:lstStyle/>
          <a:p>
            <a:r>
              <a:rPr lang="en-US" sz="1400" b="1" dirty="0">
                <a:solidFill>
                  <a:srgbClr val="814892"/>
                </a:solidFill>
              </a:rPr>
              <a:t>$600 -$7,080</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dirty="0">
                <a:solidFill>
                  <a:srgbClr val="814892"/>
                </a:solidFill>
              </a:rPr>
              <a:t>$250 -$7,080</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25"/>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26"/>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27"/>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28"/>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29"/>
          <a:stretch>
            <a:fillRect/>
          </a:stretch>
        </p:blipFill>
        <p:spPr>
          <a:xfrm>
            <a:off x="5640077" y="3517495"/>
            <a:ext cx="573074" cy="829128"/>
          </a:xfrm>
          <a:prstGeom prst="rect">
            <a:avLst/>
          </a:prstGeom>
        </p:spPr>
      </p:pic>
      <p:pic>
        <p:nvPicPr>
          <p:cNvPr id="1026" name="Picture 2">
            <a:extLst>
              <a:ext uri="{FF2B5EF4-FFF2-40B4-BE49-F238E27FC236}">
                <a16:creationId xmlns:a16="http://schemas.microsoft.com/office/drawing/2014/main" id="{C9450848-65A0-8BF1-27CC-9671D8EC79B0}"/>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15467" y="9627517"/>
            <a:ext cx="1066963" cy="36175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B25CD48-D329-40FD-62DE-1D924EA56464}"/>
              </a:ext>
            </a:extLst>
          </p:cNvPr>
          <p:cNvPicPr>
            <a:picLocks noChangeAspect="1" noChangeArrowheads="1"/>
          </p:cNvPicPr>
          <p:nvPr/>
        </p:nvPicPr>
        <p:blipFill>
          <a:blip r:embed="rId31"/>
          <a:srcRect/>
          <a:stretch/>
        </p:blipFill>
        <p:spPr bwMode="auto">
          <a:xfrm>
            <a:off x="6193025" y="500479"/>
            <a:ext cx="940650" cy="82663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A house with a lawn&#10;&#10;Description automatically generated">
            <a:extLst>
              <a:ext uri="{FF2B5EF4-FFF2-40B4-BE49-F238E27FC236}">
                <a16:creationId xmlns:a16="http://schemas.microsoft.com/office/drawing/2014/main" id="{08276533-4C6E-FDD4-E4DA-CB6050F08A04}"/>
              </a:ext>
            </a:extLst>
          </p:cNvPr>
          <p:cNvPicPr>
            <a:picLocks noChangeAspect="1"/>
          </p:cNvPicPr>
          <p:nvPr/>
        </p:nvPicPr>
        <p:blipFill rotWithShape="1">
          <a:blip r:embed="rId32">
            <a:extLst>
              <a:ext uri="{28A0092B-C50C-407E-A947-70E740481C1C}">
                <a14:useLocalDpi xmlns:a14="http://schemas.microsoft.com/office/drawing/2010/main" val="0"/>
              </a:ext>
            </a:extLst>
          </a:blip>
          <a:srcRect l="1071" t="9849" r="6413" b="13201"/>
          <a:stretch/>
        </p:blipFill>
        <p:spPr bwMode="auto">
          <a:xfrm>
            <a:off x="4788651" y="5482016"/>
            <a:ext cx="2578039" cy="18425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$74,000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$299,900</a:t>
            </a:r>
          </a:p>
        </p:txBody>
      </p:sp>
      <p:pic>
        <p:nvPicPr>
          <p:cNvPr id="29" name="Picture 28" descr="A house with a lawn&#10;&#10;Description automatically generated">
            <a:extLst>
              <a:ext uri="{FF2B5EF4-FFF2-40B4-BE49-F238E27FC236}">
                <a16:creationId xmlns:a16="http://schemas.microsoft.com/office/drawing/2014/main" id="{8D2BFAEC-B1B4-077E-510A-6CC39C72D87B}"/>
              </a:ext>
            </a:extLst>
          </p:cNvPr>
          <p:cNvPicPr>
            <a:picLocks noChangeAspect="1"/>
          </p:cNvPicPr>
          <p:nvPr/>
        </p:nvPicPr>
        <p:blipFill rotWithShape="1">
          <a:blip r:embed="rId33">
            <a:extLst>
              <a:ext uri="{28A0092B-C50C-407E-A947-70E740481C1C}">
                <a14:useLocalDpi xmlns:a14="http://schemas.microsoft.com/office/drawing/2010/main" val="0"/>
              </a:ext>
            </a:extLst>
          </a:blip>
          <a:srcRect r="-19" b="23849"/>
          <a:stretch/>
        </p:blipFill>
        <p:spPr bwMode="auto">
          <a:xfrm>
            <a:off x="2046851" y="5494555"/>
            <a:ext cx="2530898" cy="18660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$125,000</a:t>
            </a:r>
          </a:p>
        </p:txBody>
      </p:sp>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$47,000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7A7CA6-05D2-4FD4-913D-492F6E4E8C84}">
  <ds:schemaRefs>
    <ds:schemaRef ds:uri="http://purl.org/dc/dcmitype/"/>
    <ds:schemaRef ds:uri="http://purl.org/dc/elements/1.1/"/>
    <ds:schemaRef ds:uri="http://schemas.openxmlformats.org/package/2006/metadata/core-properties"/>
    <ds:schemaRef ds:uri="http://purl.org/dc/terms/"/>
    <ds:schemaRef ds:uri="http://schemas.microsoft.com/office/2006/documentManagement/types"/>
    <ds:schemaRef ds:uri="http://www.w3.org/XML/1998/namespace"/>
    <ds:schemaRef ds:uri="930cc2c4-486b-463f-bc76-9577a814ea80"/>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9D81AE-B40B-4846-8931-99641A14A2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20510</TotalTime>
  <Words>283</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Open Sans ExtraBold</vt:lpstr>
      <vt:lpstr>Open Sans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Allie Bolter</cp:lastModifiedBy>
  <cp:revision>63</cp:revision>
  <cp:lastPrinted>2023-03-21T15:20:22Z</cp:lastPrinted>
  <dcterms:created xsi:type="dcterms:W3CDTF">2022-05-24T17:15:36Z</dcterms:created>
  <dcterms:modified xsi:type="dcterms:W3CDTF">2024-01-31T21:44:40Z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