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D2910D-D20D-4DE4-B05A-E8D3F4AE8D98}">
  <a:tblStyle styleId="{B5D2910D-D20D-4DE4-B05A-E8D3F4AE8D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60" autoAdjust="0"/>
  </p:normalViewPr>
  <p:slideViewPr>
    <p:cSldViewPr snapToGrid="0">
      <p:cViewPr varScale="1">
        <p:scale>
          <a:sx n="50" d="100"/>
          <a:sy n="50" d="100"/>
        </p:scale>
        <p:origin x="174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10/2/23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10/2/23 with 2023-2024 salary schedule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10/2/23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10/2/23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10/2/23 with 2023-2024 salary schedule</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988097274"/>
              </p:ext>
            </p:extLst>
          </p:nvPr>
        </p:nvGraphicFramePr>
        <p:xfrm>
          <a:off x="363415" y="2105213"/>
          <a:ext cx="4081250" cy="2390575"/>
        </p:xfrm>
        <a:graphic>
          <a:graphicData uri="http://schemas.openxmlformats.org/drawingml/2006/table">
            <a:tbl>
              <a:tblPr>
                <a:noFill/>
                <a:tableStyleId>{B5D2910D-D20D-4DE4-B05A-E8D3F4AE8D98}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Knob </a:t>
                      </a:r>
                      <a:r>
                        <a:rPr lang="en-US" sz="2400" b="1" dirty="0" err="1">
                          <a:solidFill>
                            <a:schemeClr val="dk2"/>
                          </a:solidFill>
                          <a:latin typeface="Calibri"/>
                          <a:ea typeface="Calibri"/>
                          <a:cs typeface="Calibri"/>
                          <a:sym typeface="Calibri"/>
                        </a:rPr>
                        <a:t>Noster</a:t>
                      </a:r>
                      <a:r>
                        <a:rPr lang="en-US" sz="2400" b="1" dirty="0">
                          <a:solidFill>
                            <a:schemeClr val="dk2"/>
                          </a:solidFill>
                          <a:latin typeface="Calibri"/>
                          <a:ea typeface="Calibri"/>
                          <a:cs typeface="Calibri"/>
                          <a:sym typeface="Calibri"/>
                        </a:rPr>
                        <a:t> R-VIII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$38,235-$39,435</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u="none" strike="noStrike" cap="none" dirty="0">
                          <a:solidFill>
                            <a:schemeClr val="dk2"/>
                          </a:solidFill>
                          <a:latin typeface="Calibri"/>
                          <a:ea typeface="Calibri"/>
                          <a:cs typeface="Calibri"/>
                          <a:sym typeface="Calibri"/>
                        </a:rPr>
                        <a:t>Warrensburg R-VI </a:t>
                      </a:r>
                      <a:r>
                        <a:rPr lang="en-US" sz="1400" b="1" u="none" strike="noStrike" cap="none" dirty="0">
                          <a:solidFill>
                            <a:schemeClr val="dk2"/>
                          </a:solidFill>
                          <a:latin typeface="Calibri"/>
                          <a:ea typeface="Calibri"/>
                          <a:cs typeface="Calibri"/>
                          <a:sym typeface="Calibri"/>
                        </a:rPr>
                        <a:t>(23-24)</a:t>
                      </a:r>
                      <a:endParaRPr sz="1400" b="1"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u="none" strike="noStrike" cap="none" dirty="0">
                          <a:latin typeface="Calibri" panose="020F0502020204030204" pitchFamily="34" charset="0"/>
                          <a:ea typeface="Calibri" panose="020F0502020204030204" pitchFamily="34" charset="0"/>
                          <a:cs typeface="Calibri" panose="020F0502020204030204" pitchFamily="34" charset="0"/>
                        </a:rPr>
                        <a:t>$36.500-$38,050</a:t>
                      </a:r>
                      <a:endParaRPr sz="2400" u="none" strike="noStrike" cap="none" dirty="0">
                        <a:latin typeface="Calibri" panose="020F0502020204030204" pitchFamily="34" charset="0"/>
                        <a:ea typeface="Calibri" panose="020F0502020204030204" pitchFamily="34" charset="0"/>
                        <a:cs typeface="Calibri" panose="020F0502020204030204" pitchFamily="34" charset="0"/>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820657705"/>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179 days </a:t>
            </a:r>
            <a:r>
              <a:rPr lang="en-US" sz="2400" dirty="0">
                <a:solidFill>
                  <a:srgbClr val="7030A0"/>
                </a:solidFill>
                <a:latin typeface="Arial"/>
                <a:ea typeface="Arial"/>
                <a:cs typeface="Arial"/>
                <a:sym typeface="Arial"/>
              </a:rPr>
              <a:t>contract → </a:t>
            </a:r>
            <a:r>
              <a:rPr lang="en-US" sz="2400" dirty="0">
                <a:solidFill>
                  <a:srgbClr val="7030A0"/>
                </a:solidFill>
              </a:rPr>
              <a:t>$38,000 </a:t>
            </a:r>
            <a:r>
              <a:rPr lang="en-US" sz="2400" dirty="0">
                <a:solidFill>
                  <a:srgbClr val="7030A0"/>
                </a:solidFill>
                <a:latin typeface="Arial"/>
                <a:ea typeface="Arial"/>
                <a:cs typeface="Arial"/>
                <a:sym typeface="Arial"/>
              </a:rPr>
              <a:t>= </a:t>
            </a:r>
            <a:r>
              <a:rPr lang="en-US" sz="2400" dirty="0">
                <a:solidFill>
                  <a:srgbClr val="7030A0"/>
                </a:solidFill>
              </a:rPr>
              <a:t>$27</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1417286161"/>
              </p:ext>
            </p:extLst>
          </p:nvPr>
        </p:nvGraphicFramePr>
        <p:xfrm>
          <a:off x="363415" y="2105213"/>
          <a:ext cx="5544300" cy="2390575"/>
        </p:xfrm>
        <a:graphic>
          <a:graphicData uri="http://schemas.openxmlformats.org/drawingml/2006/table">
            <a:tbl>
              <a:tblPr>
                <a:noFill/>
                <a:tableStyleId>{B5D2910D-D20D-4DE4-B05A-E8D3F4AE8D98}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Knob </a:t>
                      </a:r>
                      <a:r>
                        <a:rPr lang="en-US" sz="2400" b="1" dirty="0" err="1">
                          <a:solidFill>
                            <a:schemeClr val="dk2"/>
                          </a:solidFill>
                          <a:latin typeface="Calibri"/>
                          <a:ea typeface="Calibri"/>
                          <a:cs typeface="Calibri"/>
                          <a:sym typeface="Calibri"/>
                        </a:rPr>
                        <a:t>Noster</a:t>
                      </a:r>
                      <a:r>
                        <a:rPr lang="en-US" sz="2400" b="1" dirty="0">
                          <a:solidFill>
                            <a:schemeClr val="dk2"/>
                          </a:solidFill>
                          <a:latin typeface="Calibri"/>
                          <a:ea typeface="Calibri"/>
                          <a:cs typeface="Calibri"/>
                          <a:sym typeface="Calibri"/>
                        </a:rPr>
                        <a:t> R-VIII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$38,235-$39,435</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$40,375-$42,110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u="none" strike="noStrike" cap="none" dirty="0">
                          <a:solidFill>
                            <a:schemeClr val="dk2"/>
                          </a:solidFill>
                          <a:latin typeface="Calibri"/>
                          <a:ea typeface="Calibri"/>
                          <a:cs typeface="Calibri"/>
                          <a:sym typeface="Calibri"/>
                        </a:rPr>
                        <a:t>Warrensburg R-VI </a:t>
                      </a:r>
                      <a:r>
                        <a:rPr lang="en-US" sz="1400" b="1" u="none" strike="noStrike" cap="none" dirty="0">
                          <a:solidFill>
                            <a:schemeClr val="dk2"/>
                          </a:solidFill>
                          <a:latin typeface="Calibri"/>
                          <a:ea typeface="Calibri"/>
                          <a:cs typeface="Calibri"/>
                          <a:sym typeface="Calibri"/>
                        </a:rPr>
                        <a:t>(23-24)</a:t>
                      </a:r>
                      <a:endParaRPr sz="1400" b="1"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u="none" strike="noStrike" cap="none" dirty="0">
                          <a:latin typeface="Calibri" panose="020F0502020204030204" pitchFamily="34" charset="0"/>
                          <a:ea typeface="Calibri" panose="020F0502020204030204" pitchFamily="34" charset="0"/>
                          <a:cs typeface="Calibri" panose="020F0502020204030204" pitchFamily="34" charset="0"/>
                        </a:rPr>
                        <a:t>$36.500-$38,050</a:t>
                      </a:r>
                      <a:endParaRPr sz="2400" u="none" strike="noStrike" cap="none" dirty="0">
                        <a:latin typeface="Calibri" panose="020F0502020204030204" pitchFamily="34" charset="0"/>
                        <a:ea typeface="Calibri" panose="020F0502020204030204" pitchFamily="34" charset="0"/>
                        <a:cs typeface="Calibri" panose="020F0502020204030204" pitchFamily="34" charset="0"/>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$39,700-$43,075</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3225535650"/>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179 days </a:t>
            </a:r>
            <a:r>
              <a:rPr lang="en-US" sz="2400" dirty="0">
                <a:solidFill>
                  <a:srgbClr val="7030A0"/>
                </a:solidFill>
                <a:latin typeface="Arial"/>
                <a:ea typeface="Arial"/>
                <a:cs typeface="Arial"/>
                <a:sym typeface="Arial"/>
              </a:rPr>
              <a:t>contract → </a:t>
            </a:r>
            <a:r>
              <a:rPr lang="en-US" sz="2400" dirty="0">
                <a:solidFill>
                  <a:srgbClr val="7030A0"/>
                </a:solidFill>
              </a:rPr>
              <a:t>$41,400 </a:t>
            </a:r>
            <a:r>
              <a:rPr lang="en-US" sz="2400" dirty="0">
                <a:solidFill>
                  <a:srgbClr val="7030A0"/>
                </a:solidFill>
                <a:latin typeface="Arial"/>
                <a:ea typeface="Arial"/>
                <a:cs typeface="Arial"/>
                <a:sym typeface="Arial"/>
              </a:rPr>
              <a:t>= </a:t>
            </a:r>
            <a:r>
              <a:rPr lang="en-US" sz="2400" dirty="0">
                <a:solidFill>
                  <a:srgbClr val="7030A0"/>
                </a:solidFill>
              </a:rPr>
              <a:t>$29</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2228401237"/>
              </p:ext>
            </p:extLst>
          </p:nvPr>
        </p:nvGraphicFramePr>
        <p:xfrm>
          <a:off x="363415" y="2105213"/>
          <a:ext cx="8470400" cy="2390575"/>
        </p:xfrm>
        <a:graphic>
          <a:graphicData uri="http://schemas.openxmlformats.org/drawingml/2006/table">
            <a:tbl>
              <a:tblPr>
                <a:noFill/>
                <a:tableStyleId>{B5D2910D-D20D-4DE4-B05A-E8D3F4AE8D98}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Knob </a:t>
                      </a:r>
                      <a:r>
                        <a:rPr lang="en-US" sz="2400" b="1" dirty="0" err="1">
                          <a:solidFill>
                            <a:schemeClr val="dk2"/>
                          </a:solidFill>
                          <a:latin typeface="Calibri"/>
                          <a:ea typeface="Calibri"/>
                          <a:cs typeface="Calibri"/>
                          <a:sym typeface="Calibri"/>
                        </a:rPr>
                        <a:t>Noster</a:t>
                      </a:r>
                      <a:r>
                        <a:rPr lang="en-US" sz="2400" b="1" dirty="0">
                          <a:solidFill>
                            <a:schemeClr val="dk2"/>
                          </a:solidFill>
                          <a:latin typeface="Calibri"/>
                          <a:ea typeface="Calibri"/>
                          <a:cs typeface="Calibri"/>
                          <a:sym typeface="Calibri"/>
                        </a:rPr>
                        <a:t> R-VIII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$38,235-$39,435</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$40,375-$42,110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$43,700-$48,525</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$50,925-$56,975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u="none" strike="noStrike" cap="none" dirty="0">
                          <a:solidFill>
                            <a:schemeClr val="dk2"/>
                          </a:solidFill>
                          <a:latin typeface="Calibri"/>
                          <a:ea typeface="Calibri"/>
                          <a:cs typeface="Calibri"/>
                          <a:sym typeface="Calibri"/>
                        </a:rPr>
                        <a:t>Warrensburg R-VI </a:t>
                      </a:r>
                      <a:r>
                        <a:rPr lang="en-US" sz="1400" b="1" u="none" strike="noStrike" cap="none" dirty="0">
                          <a:solidFill>
                            <a:schemeClr val="dk2"/>
                          </a:solidFill>
                          <a:latin typeface="Calibri"/>
                          <a:ea typeface="Calibri"/>
                          <a:cs typeface="Calibri"/>
                          <a:sym typeface="Calibri"/>
                        </a:rPr>
                        <a:t>(23-24)</a:t>
                      </a:r>
                      <a:endParaRPr sz="1400" b="1"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u="none" strike="noStrike" cap="none" dirty="0">
                          <a:latin typeface="Calibri" panose="020F0502020204030204" pitchFamily="34" charset="0"/>
                          <a:ea typeface="Calibri" panose="020F0502020204030204" pitchFamily="34" charset="0"/>
                          <a:cs typeface="Calibri" panose="020F0502020204030204" pitchFamily="34" charset="0"/>
                        </a:rPr>
                        <a:t>$36.500-$38,050</a:t>
                      </a:r>
                      <a:endParaRPr sz="2400" u="none" strike="noStrike" cap="none" dirty="0">
                        <a:latin typeface="Calibri" panose="020F0502020204030204" pitchFamily="34" charset="0"/>
                        <a:ea typeface="Calibri" panose="020F0502020204030204" pitchFamily="34" charset="0"/>
                        <a:cs typeface="Calibri" panose="020F0502020204030204" pitchFamily="34" charset="0"/>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$39,700-$43,075</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$43,670-$47,839</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$53,959-$57,764</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419278246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179 days </a:t>
            </a:r>
            <a:r>
              <a:rPr lang="en-US" sz="2400" dirty="0">
                <a:solidFill>
                  <a:srgbClr val="7030A0"/>
                </a:solidFill>
                <a:latin typeface="Arial"/>
                <a:ea typeface="Arial"/>
                <a:cs typeface="Arial"/>
                <a:sym typeface="Arial"/>
              </a:rPr>
              <a:t>contract → </a:t>
            </a:r>
            <a:r>
              <a:rPr lang="en-US" sz="2400" dirty="0">
                <a:solidFill>
                  <a:srgbClr val="7030A0"/>
                </a:solidFill>
              </a:rPr>
              <a:t>$54,300 </a:t>
            </a:r>
            <a:r>
              <a:rPr lang="en-US" sz="2400" dirty="0">
                <a:solidFill>
                  <a:srgbClr val="7030A0"/>
                </a:solidFill>
                <a:latin typeface="Arial"/>
                <a:ea typeface="Arial"/>
                <a:cs typeface="Arial"/>
                <a:sym typeface="Arial"/>
              </a:rPr>
              <a:t>= </a:t>
            </a:r>
            <a:r>
              <a:rPr lang="en-US" sz="2400" dirty="0">
                <a:solidFill>
                  <a:srgbClr val="7030A0"/>
                </a:solidFill>
              </a:rPr>
              <a:t>$38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3536658123"/>
              </p:ext>
            </p:extLst>
          </p:nvPr>
        </p:nvGraphicFramePr>
        <p:xfrm>
          <a:off x="342900" y="1919467"/>
          <a:ext cx="8458225" cy="2303198"/>
        </p:xfrm>
        <a:graphic>
          <a:graphicData uri="http://schemas.openxmlformats.org/drawingml/2006/table">
            <a:tbl>
              <a:tblPr>
                <a:noFill/>
                <a:tableStyleId>{B5D2910D-D20D-4DE4-B05A-E8D3F4AE8D98}</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u="none" strike="noStrike" cap="none" dirty="0">
                          <a:solidFill>
                            <a:schemeClr val="dk1"/>
                          </a:solidFill>
                          <a:latin typeface="Arial"/>
                          <a:ea typeface="Arial"/>
                          <a:cs typeface="Arial"/>
                          <a:sym typeface="Arial"/>
                        </a:rPr>
                        <a:t>215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$75,970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u="none" strike="noStrike" cap="none" dirty="0">
                          <a:solidFill>
                            <a:schemeClr val="dk1"/>
                          </a:solidFill>
                          <a:latin typeface="Arial"/>
                          <a:ea typeface="Arial"/>
                          <a:cs typeface="Arial"/>
                          <a:sym typeface="Arial"/>
                        </a:rPr>
                        <a:t>$135,838</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215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$84,228</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$144,095</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dirty="0">
                          <a:solidFill>
                            <a:schemeClr val="dk1"/>
                          </a:solidFill>
                        </a:rPr>
                        <a:t>245 days</a:t>
                      </a:r>
                      <a:endParaRPr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$99,901</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$158,959</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dirty="0">
                <a:solidFill>
                  <a:srgbClr val="272D41"/>
                </a:solidFill>
                <a:latin typeface="Arial"/>
                <a:ea typeface="Arial"/>
                <a:cs typeface="Arial"/>
                <a:sym typeface="Arial"/>
              </a:rPr>
              <a:t>* </a:t>
            </a:r>
            <a:r>
              <a:rPr lang="en-US" sz="2000" b="0" i="0" u="none" strike="noStrike" cap="none" dirty="0">
                <a:solidFill>
                  <a:srgbClr val="272D41"/>
                </a:solidFill>
                <a:latin typeface="Calibri"/>
                <a:ea typeface="Calibri"/>
                <a:cs typeface="Calibri"/>
                <a:sym typeface="Calibri"/>
              </a:rPr>
              <a:t>Classroom Teacher Calendar</a:t>
            </a:r>
            <a:r>
              <a:rPr lang="en-US" sz="2000" b="0" i="0" u="none" strike="noStrike" cap="none" dirty="0">
                <a:solidFill>
                  <a:srgbClr val="272D41"/>
                </a:solidFill>
                <a:latin typeface="Arial"/>
                <a:ea typeface="Arial"/>
                <a:cs typeface="Arial"/>
                <a:sym typeface="Arial"/>
              </a:rPr>
              <a:t>: </a:t>
            </a:r>
            <a:r>
              <a:rPr lang="en-US" sz="2000" dirty="0">
                <a:solidFill>
                  <a:srgbClr val="272D41"/>
                </a:solidFill>
              </a:rPr>
              <a:t>179 days</a:t>
            </a:r>
            <a:endParaRPr dirty="0"/>
          </a:p>
        </p:txBody>
      </p:sp>
      <p:sp>
        <p:nvSpPr>
          <p:cNvPr id="209" name="Google Shape;209;p29"/>
          <p:cNvSpPr txBox="1"/>
          <p:nvPr/>
        </p:nvSpPr>
        <p:spPr>
          <a:xfrm>
            <a:off x="2930552" y="4679416"/>
            <a:ext cx="5883300"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7030A0"/>
                </a:solidFill>
              </a:rPr>
              <a:t>215 days contract → $105,900 = $62/hr.</a:t>
            </a:r>
          </a:p>
          <a:p>
            <a:pPr marL="0" marR="0" lvl="0" indent="0" algn="ctr" rtl="0">
              <a:spcBef>
                <a:spcPts val="0"/>
              </a:spcBef>
              <a:spcAft>
                <a:spcPts val="0"/>
              </a:spcAft>
              <a:buNone/>
            </a:pPr>
            <a:endParaRPr sz="2000" dirty="0">
              <a:solidFill>
                <a:srgbClr val="7030A0"/>
              </a:solidFill>
            </a:endParaRPr>
          </a:p>
          <a:p>
            <a:pPr marL="0" marR="0" lvl="0" indent="0" algn="ctr" rtl="0">
              <a:spcBef>
                <a:spcPts val="0"/>
              </a:spcBef>
              <a:spcAft>
                <a:spcPts val="0"/>
              </a:spcAft>
              <a:buNone/>
            </a:pPr>
            <a:r>
              <a:rPr lang="en-US" sz="2000" dirty="0">
                <a:solidFill>
                  <a:srgbClr val="7030A0"/>
                </a:solidFill>
              </a:rPr>
              <a:t>245 days contract → $129,400 = $66/hr.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$1,825-$6,598</a:t>
            </a:r>
            <a:endParaRPr dirty="0"/>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$250-$6,598</a:t>
            </a:r>
            <a:endParaRPr/>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1034</Words>
  <Application>Microsoft Office PowerPoint</Application>
  <PresentationFormat>On-screen Show (4:3)</PresentationFormat>
  <Paragraphs>105</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1</cp:revision>
  <dcterms:modified xsi:type="dcterms:W3CDTF">2023-10-02T15:33:02Z</dcterms:modified>
</cp:coreProperties>
</file>