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embeddedFontLst>
    <p:embeddedFont>
      <p:font typeface="Tahoma" panose="020B0604030504040204" pitchFamily="3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62DFC0-CBB9-4B36-AD08-E5CB1A5C5877}">
  <a:tblStyle styleId="{D062DFC0-CBB9-4B36-AD08-E5CB1A5C587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237b1f11be_0_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2237b1f11be_0_2: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4.17.24</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dirty="0"/>
          </a:p>
        </p:txBody>
      </p:sp>
      <p:sp>
        <p:nvSpPr>
          <p:cNvPr id="173" name="Google Shape;173;g2237b1f11be_0_2: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237b1f11be_0_1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237b1f11be_0_18: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4.17.24</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dirty="0"/>
          </a:p>
        </p:txBody>
      </p:sp>
      <p:sp>
        <p:nvSpPr>
          <p:cNvPr id="183" name="Google Shape;183;g2237b1f11be_0_18: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237b1f11be_0_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237b1f11be_0_10: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dirty="0"/>
              <a:t>Updated 4.17.24</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dirty="0"/>
          </a:p>
        </p:txBody>
      </p:sp>
      <p:sp>
        <p:nvSpPr>
          <p:cNvPr id="193" name="Google Shape;193;g2237b1f11be_0_10: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4.17.24</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endParaRPr dirty="0"/>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endParaRPr dirty="0"/>
          </a:p>
          <a:p>
            <a:pPr marL="0" lvl="0" indent="0" algn="l" rtl="0">
              <a:spcBef>
                <a:spcPts val="0"/>
              </a:spcBef>
              <a:spcAft>
                <a:spcPts val="0"/>
              </a:spcAft>
              <a:buNone/>
            </a:pPr>
            <a:endParaRPr dirty="0"/>
          </a:p>
        </p:txBody>
      </p:sp>
      <p:sp>
        <p:nvSpPr>
          <p:cNvPr id="203" name="Google Shape;20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6: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dirty="0"/>
              <a:t>Updated 4.17.24</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213" name="Google Shape;213;p6: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b="1">
                <a:solidFill>
                  <a:srgbClr val="002060"/>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solidFill>
                  <a:srgbClr val="002060"/>
                </a:solidFill>
              </a:defRPr>
            </a:lvl1pPr>
            <a:lvl2pPr marL="914400" lvl="1" indent="-431800" algn="l">
              <a:spcBef>
                <a:spcPts val="640"/>
              </a:spcBef>
              <a:spcAft>
                <a:spcPts val="0"/>
              </a:spcAft>
              <a:buClr>
                <a:srgbClr val="002060"/>
              </a:buClr>
              <a:buSzPts val="3200"/>
              <a:buChar char="–"/>
              <a:defRPr sz="3200">
                <a:solidFill>
                  <a:srgbClr val="002060"/>
                </a:solidFill>
              </a:defRPr>
            </a:lvl2pPr>
            <a:lvl3pPr marL="1371600" lvl="2" indent="-431800" algn="l">
              <a:spcBef>
                <a:spcPts val="640"/>
              </a:spcBef>
              <a:spcAft>
                <a:spcPts val="0"/>
              </a:spcAft>
              <a:buClr>
                <a:srgbClr val="002060"/>
              </a:buClr>
              <a:buSzPts val="3200"/>
              <a:buChar char="•"/>
              <a:defRPr sz="3200">
                <a:solidFill>
                  <a:srgbClr val="002060"/>
                </a:solidFill>
              </a:defRPr>
            </a:lvl3pPr>
            <a:lvl4pPr marL="1828800" lvl="3" indent="-431800" algn="l">
              <a:spcBef>
                <a:spcPts val="640"/>
              </a:spcBef>
              <a:spcAft>
                <a:spcPts val="0"/>
              </a:spcAft>
              <a:buClr>
                <a:srgbClr val="002060"/>
              </a:buClr>
              <a:buSzPts val="3200"/>
              <a:buChar char="–"/>
              <a:defRPr sz="3200">
                <a:solidFill>
                  <a:srgbClr val="002060"/>
                </a:solidFill>
              </a:defRPr>
            </a:lvl4pPr>
            <a:lvl5pPr marL="2286000" lvl="4" indent="-431800" algn="l">
              <a:spcBef>
                <a:spcPts val="640"/>
              </a:spcBef>
              <a:spcAft>
                <a:spcPts val="0"/>
              </a:spcAft>
              <a:buClr>
                <a:srgbClr val="002060"/>
              </a:buClr>
              <a:buSzPts val="3200"/>
              <a:buChar char="»"/>
              <a:defRPr sz="3200">
                <a:solidFill>
                  <a:srgbClr val="00206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640"/>
              </a:spcBef>
              <a:spcAft>
                <a:spcPts val="0"/>
              </a:spcAft>
              <a:buClr>
                <a:srgbClr val="888888"/>
              </a:buClr>
              <a:buSzPts val="3200"/>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640"/>
              </a:spcBef>
              <a:spcAft>
                <a:spcPts val="0"/>
              </a:spcAft>
              <a:buClr>
                <a:srgbClr val="888888"/>
              </a:buClr>
              <a:buSzPts val="3200"/>
              <a:buNone/>
              <a:defRPr>
                <a:solidFill>
                  <a:srgbClr val="888888"/>
                </a:solidFill>
              </a:defRPr>
            </a:lvl4pPr>
            <a:lvl5pPr lvl="4" algn="ctr">
              <a:spcBef>
                <a:spcPts val="640"/>
              </a:spcBef>
              <a:spcAft>
                <a:spcPts val="0"/>
              </a:spcAft>
              <a:buClr>
                <a:srgbClr val="888888"/>
              </a:buClr>
              <a:buSzPts val="32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2060"/>
              </a:buClr>
              <a:buSzPts val="4000"/>
              <a:buFont typeface="Tahoma"/>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1" name="Google Shape;111;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2" name="Google Shape;1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8" name="Google Shape;11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9" name="Google Shape;11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0" name="Google Shape;12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1" name="Google Shape;12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lvl1pPr>
            <a:lvl2pPr marL="914400" lvl="1" indent="-406400" algn="l">
              <a:spcBef>
                <a:spcPts val="560"/>
              </a:spcBef>
              <a:spcAft>
                <a:spcPts val="0"/>
              </a:spcAft>
              <a:buClr>
                <a:srgbClr val="002060"/>
              </a:buClr>
              <a:buSzPts val="2800"/>
              <a:buChar char="–"/>
              <a:defRPr sz="2800"/>
            </a:lvl2pPr>
            <a:lvl3pPr marL="1371600" lvl="2" indent="-381000" algn="l">
              <a:spcBef>
                <a:spcPts val="480"/>
              </a:spcBef>
              <a:spcAft>
                <a:spcPts val="0"/>
              </a:spcAft>
              <a:buClr>
                <a:srgbClr val="002060"/>
              </a:buClr>
              <a:buSzPts val="2400"/>
              <a:buChar char="•"/>
              <a:defRPr sz="2400"/>
            </a:lvl3pPr>
            <a:lvl4pPr marL="1828800" lvl="3" indent="-355600" algn="l">
              <a:spcBef>
                <a:spcPts val="400"/>
              </a:spcBef>
              <a:spcAft>
                <a:spcPts val="0"/>
              </a:spcAft>
              <a:buClr>
                <a:srgbClr val="002060"/>
              </a:buClr>
              <a:buSzPts val="2000"/>
              <a:buChar char="–"/>
              <a:defRPr sz="2000"/>
            </a:lvl4pPr>
            <a:lvl5pPr marL="2286000" lvl="4" indent="-355600" algn="l">
              <a:spcBef>
                <a:spcPts val="400"/>
              </a:spcBef>
              <a:spcAft>
                <a:spcPts val="0"/>
              </a:spcAft>
              <a:buClr>
                <a:srgbClr val="002060"/>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a:spLocks noGrp="1"/>
          </p:cNvSpPr>
          <p:nvPr>
            <p:ph type="pic" idx="2"/>
          </p:nvPr>
        </p:nvSpPr>
        <p:spPr>
          <a:xfrm>
            <a:off x="1792288" y="612775"/>
            <a:ext cx="5486400" cy="4114800"/>
          </a:xfrm>
          <a:prstGeom prst="rect">
            <a:avLst/>
          </a:prstGeom>
          <a:noFill/>
          <a:ln>
            <a:noFill/>
          </a:ln>
        </p:spPr>
      </p:sp>
      <p:sp>
        <p:nvSpPr>
          <p:cNvPr id="143" name="Google Shape;143;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2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02060"/>
              </a:buClr>
              <a:buSzPts val="4400"/>
              <a:buFont typeface="Tahoma"/>
              <a:buNone/>
              <a:defRPr sz="4400" b="1" i="0" u="none" strike="noStrike" cap="none">
                <a:solidFill>
                  <a:srgbClr val="002060"/>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1pPr>
            <a:lvl2pPr marL="914400" marR="0" lvl="1"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2pPr>
            <a:lvl3pPr marL="1371600" marR="0" lvl="2"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3pPr>
            <a:lvl4pPr marL="1828800" marR="0" lvl="3"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4pPr>
            <a:lvl5pPr marL="2286000" marR="0" lvl="4"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getthefactsout.org/presentation-students" TargetMode="External"/><Relationship Id="rId7" Type="http://schemas.openxmlformats.org/officeDocument/2006/relationships/hyperlink" Target="https://getthefactsout.org/resource-usage-and-copyright-permiss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628650" y="8343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Tahoma"/>
              <a:buNone/>
            </a:pPr>
            <a:r>
              <a:rPr lang="en-US" b="1">
                <a:latin typeface="Tahoma"/>
                <a:ea typeface="Tahoma"/>
                <a:cs typeface="Tahoma"/>
                <a:sym typeface="Tahoma"/>
              </a:rPr>
              <a:t>Instructions</a:t>
            </a:r>
            <a:endParaRPr/>
          </a:p>
        </p:txBody>
      </p:sp>
      <p:sp>
        <p:nvSpPr>
          <p:cNvPr id="164" name="Google Shape;164;p25"/>
          <p:cNvSpPr txBox="1">
            <a:spLocks noGrp="1"/>
          </p:cNvSpPr>
          <p:nvPr>
            <p:ph type="body" idx="1"/>
          </p:nvPr>
        </p:nvSpPr>
        <p:spPr>
          <a:xfrm>
            <a:off x="560496" y="1490535"/>
            <a:ext cx="7886700" cy="396178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The next slide is designed to fit into either a </a:t>
            </a:r>
            <a:r>
              <a:rPr lang="en-US" sz="2400" u="sng">
                <a:solidFill>
                  <a:schemeClr val="hlink"/>
                </a:solidFill>
                <a:hlinkClick r:id="rId3"/>
              </a:rPr>
              <a:t>GFO student presentation: Busting Myths About the Teaching Profession</a:t>
            </a:r>
            <a:r>
              <a:rPr lang="en-US" sz="2400"/>
              <a:t> or a </a:t>
            </a:r>
            <a:r>
              <a:rPr lang="en-US" sz="2400" u="sng">
                <a:solidFill>
                  <a:schemeClr val="hlink"/>
                </a:solidFill>
                <a:hlinkClick r:id="rId4"/>
              </a:rPr>
              <a:t>GFO faculty/staff presentation: Teaching: The Best Kept Secret!</a:t>
            </a:r>
            <a:r>
              <a:rPr lang="en-US" sz="2400"/>
              <a:t>.  </a:t>
            </a:r>
            <a:endParaRPr/>
          </a:p>
          <a:p>
            <a:pPr marL="228600" lvl="0" indent="-228600" algn="l" rtl="0">
              <a:lnSpc>
                <a:spcPct val="90000"/>
              </a:lnSpc>
              <a:spcBef>
                <a:spcPts val="1000"/>
              </a:spcBef>
              <a:spcAft>
                <a:spcPts val="0"/>
              </a:spcAft>
              <a:buClr>
                <a:schemeClr val="dk1"/>
              </a:buClr>
              <a:buSzPts val="2400"/>
              <a:buChar char="•"/>
            </a:pPr>
            <a:r>
              <a:rPr lang="en-US" sz="2400"/>
              <a:t>It matches the teacher salary slide in the presentation slide decks. </a:t>
            </a:r>
            <a:endParaRPr/>
          </a:p>
          <a:p>
            <a:pPr marL="228600" lvl="0" indent="-228600" algn="l" rtl="0">
              <a:lnSpc>
                <a:spcPct val="90000"/>
              </a:lnSpc>
              <a:spcBef>
                <a:spcPts val="1000"/>
              </a:spcBef>
              <a:spcAft>
                <a:spcPts val="0"/>
              </a:spcAft>
              <a:buClr>
                <a:schemeClr val="dk1"/>
              </a:buClr>
              <a:buSzPts val="2400"/>
              <a:buChar char="•"/>
            </a:pPr>
            <a:r>
              <a:rPr lang="en-US" sz="2400"/>
              <a:t>You can simply copy and paste this into the slide deck and be ready to present!</a:t>
            </a:r>
            <a:endParaRPr/>
          </a:p>
          <a:p>
            <a:pPr marL="228600" lvl="0" indent="-228600" algn="l" rtl="0">
              <a:lnSpc>
                <a:spcPct val="90000"/>
              </a:lnSpc>
              <a:spcBef>
                <a:spcPts val="1000"/>
              </a:spcBef>
              <a:spcAft>
                <a:spcPts val="0"/>
              </a:spcAft>
              <a:buClr>
                <a:srgbClr val="EF643E"/>
              </a:buClr>
              <a:buSzPts val="2400"/>
              <a:buChar char="•"/>
            </a:pPr>
            <a:r>
              <a:rPr lang="en-US" sz="2400" i="1">
                <a:solidFill>
                  <a:srgbClr val="EF643E"/>
                </a:solidFill>
              </a:rPr>
              <a:t>Note: </a:t>
            </a:r>
            <a:r>
              <a:rPr lang="en-US" sz="2400">
                <a:solidFill>
                  <a:srgbClr val="EF643E"/>
                </a:solidFill>
              </a:rPr>
              <a:t>The Notes section of these slides contain scripts and pointers for presenting</a:t>
            </a:r>
            <a:endParaRPr/>
          </a:p>
        </p:txBody>
      </p:sp>
      <p:pic>
        <p:nvPicPr>
          <p:cNvPr id="165" name="Google Shape;165;p25" descr="Image result for national science foundation robert noyce teacher scholarship program"/>
          <p:cNvPicPr preferRelativeResize="0"/>
          <p:nvPr/>
        </p:nvPicPr>
        <p:blipFill rotWithShape="1">
          <a:blip r:embed="rId5">
            <a:alphaModFix/>
          </a:blip>
          <a:srcRect/>
          <a:stretch/>
        </p:blipFill>
        <p:spPr>
          <a:xfrm>
            <a:off x="8241956" y="5763118"/>
            <a:ext cx="816545" cy="823077"/>
          </a:xfrm>
          <a:prstGeom prst="rect">
            <a:avLst/>
          </a:prstGeom>
          <a:noFill/>
          <a:ln>
            <a:noFill/>
          </a:ln>
        </p:spPr>
      </p:pic>
      <p:sp>
        <p:nvSpPr>
          <p:cNvPr id="166" name="Google Shape;166;p25"/>
          <p:cNvSpPr/>
          <p:nvPr/>
        </p:nvSpPr>
        <p:spPr>
          <a:xfrm>
            <a:off x="4827155" y="5741874"/>
            <a:ext cx="3276600" cy="101566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sz="1200" b="0" i="0" u="none" strike="noStrike" cap="none">
              <a:solidFill>
                <a:srgbClr val="000000"/>
              </a:solidFill>
              <a:latin typeface="Calibri"/>
              <a:ea typeface="Calibri"/>
              <a:cs typeface="Calibri"/>
              <a:sym typeface="Calibri"/>
            </a:endParaRPr>
          </a:p>
        </p:txBody>
      </p:sp>
      <p:pic>
        <p:nvPicPr>
          <p:cNvPr id="167" name="Google Shape;167;p25"/>
          <p:cNvPicPr preferRelativeResize="0"/>
          <p:nvPr/>
        </p:nvPicPr>
        <p:blipFill rotWithShape="1">
          <a:blip r:embed="rId6">
            <a:alphaModFix/>
          </a:blip>
          <a:srcRect/>
          <a:stretch/>
        </p:blipFill>
        <p:spPr>
          <a:xfrm>
            <a:off x="5423" y="5510872"/>
            <a:ext cx="3078291" cy="825084"/>
          </a:xfrm>
          <a:prstGeom prst="rect">
            <a:avLst/>
          </a:prstGeom>
          <a:noFill/>
          <a:ln>
            <a:noFill/>
          </a:ln>
        </p:spPr>
      </p:pic>
      <p:sp>
        <p:nvSpPr>
          <p:cNvPr id="168" name="Google Shape;168;p25"/>
          <p:cNvSpPr txBox="1"/>
          <p:nvPr/>
        </p:nvSpPr>
        <p:spPr>
          <a:xfrm>
            <a:off x="181233" y="6277773"/>
            <a:ext cx="272667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a:solidFill>
                  <a:schemeClr val="dk1"/>
                </a:solidFill>
                <a:latin typeface="Arial"/>
                <a:ea typeface="Arial"/>
                <a:cs typeface="Arial"/>
                <a:sym typeface="Arial"/>
              </a:rPr>
              <a:t>Repairing the reputation of the teaching profession</a:t>
            </a:r>
            <a:endParaRPr/>
          </a:p>
        </p:txBody>
      </p:sp>
      <p:pic>
        <p:nvPicPr>
          <p:cNvPr id="169" name="Google Shape;169;p25">
            <a:hlinkClick r:id="rId7"/>
          </p:cNvPr>
          <p:cNvPicPr preferRelativeResize="0"/>
          <p:nvPr/>
        </p:nvPicPr>
        <p:blipFill rotWithShape="1">
          <a:blip r:embed="rId8">
            <a:alphaModFix/>
          </a:blip>
          <a:srcRect/>
          <a:stretch/>
        </p:blipFill>
        <p:spPr>
          <a:xfrm>
            <a:off x="3448430" y="6391745"/>
            <a:ext cx="838200" cy="295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6" descr="https://encrypted-tbn0.gstatic.com/images?q=tbn:ANd9GcRJLlqixcXpjFYO3TX2upkutqhN_12AsD7HJPkMDmbDqdlBeUjGmw"/>
          <p:cNvPicPr preferRelativeResize="0"/>
          <p:nvPr/>
        </p:nvPicPr>
        <p:blipFill rotWithShape="1">
          <a:blip r:embed="rId3">
            <a:alphaModFix/>
          </a:blip>
          <a:srcRect/>
          <a:stretch/>
        </p:blipFill>
        <p:spPr>
          <a:xfrm>
            <a:off x="6776214" y="145175"/>
            <a:ext cx="2197521" cy="1447800"/>
          </a:xfrm>
          <a:prstGeom prst="rect">
            <a:avLst/>
          </a:prstGeom>
          <a:noFill/>
          <a:ln>
            <a:noFill/>
          </a:ln>
        </p:spPr>
      </p:pic>
      <p:sp>
        <p:nvSpPr>
          <p:cNvPr id="176" name="Google Shape;176;p26"/>
          <p:cNvSpPr txBox="1">
            <a:spLocks noGrp="1"/>
          </p:cNvSpPr>
          <p:nvPr>
            <p:ph type="title"/>
          </p:nvPr>
        </p:nvSpPr>
        <p:spPr>
          <a:xfrm>
            <a:off x="-3" y="197900"/>
            <a:ext cx="6960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77" name="Google Shape;177;p26"/>
          <p:cNvGraphicFramePr/>
          <p:nvPr>
            <p:extLst>
              <p:ext uri="{D42A27DB-BD31-4B8C-83A1-F6EECF244321}">
                <p14:modId xmlns:p14="http://schemas.microsoft.com/office/powerpoint/2010/main" val="1162120787"/>
              </p:ext>
            </p:extLst>
          </p:nvPr>
        </p:nvGraphicFramePr>
        <p:xfrm>
          <a:off x="363415" y="2105213"/>
          <a:ext cx="4081250" cy="3570151"/>
        </p:xfrm>
        <a:graphic>
          <a:graphicData uri="http://schemas.openxmlformats.org/drawingml/2006/table">
            <a:tbl>
              <a:tblPr>
                <a:noFill/>
                <a:tableStyleId>{D062DFC0-CBB9-4B36-AD08-E5CB1A5C5877}</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Onamia Public Schools </a:t>
                      </a:r>
                      <a:r>
                        <a:rPr lang="en-US" sz="1400" b="1"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$41,373-$47,769</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Princeton Independent School District 477 </a:t>
                      </a:r>
                      <a:r>
                        <a:rPr lang="en-US" sz="1400" b="1"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$43,556-$54,228</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2"/>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Milaca Public Schools </a:t>
                      </a:r>
                      <a:r>
                        <a:rPr lang="en-US" sz="1400" b="1" dirty="0">
                          <a:solidFill>
                            <a:schemeClr val="dk2"/>
                          </a:solidFill>
                          <a:latin typeface="Calibri"/>
                          <a:ea typeface="Calibri"/>
                          <a:cs typeface="Calibri"/>
                          <a:sym typeface="Calibri"/>
                        </a:rPr>
                        <a:t>(24-25)</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$47,357-$54,942</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3787993054"/>
                  </a:ext>
                </a:extLst>
              </a:tr>
            </a:tbl>
          </a:graphicData>
        </a:graphic>
      </p:graphicFrame>
      <p:sp>
        <p:nvSpPr>
          <p:cNvPr id="178" name="Google Shape;178;p26"/>
          <p:cNvSpPr txBox="1"/>
          <p:nvPr/>
        </p:nvSpPr>
        <p:spPr>
          <a:xfrm>
            <a:off x="610203" y="5687575"/>
            <a:ext cx="7923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183 days </a:t>
            </a:r>
            <a:r>
              <a:rPr lang="en-US" sz="2400">
                <a:solidFill>
                  <a:srgbClr val="7030A0"/>
                </a:solidFill>
                <a:latin typeface="Arial"/>
                <a:ea typeface="Arial"/>
                <a:cs typeface="Arial"/>
                <a:sym typeface="Arial"/>
              </a:rPr>
              <a:t>contract → </a:t>
            </a:r>
            <a:r>
              <a:rPr lang="en-US" sz="2400">
                <a:solidFill>
                  <a:srgbClr val="7030A0"/>
                </a:solidFill>
              </a:rPr>
              <a:t>$47,800 </a:t>
            </a:r>
            <a:r>
              <a:rPr lang="en-US" sz="2400">
                <a:solidFill>
                  <a:srgbClr val="7030A0"/>
                </a:solidFill>
                <a:latin typeface="Arial"/>
                <a:ea typeface="Arial"/>
                <a:cs typeface="Arial"/>
                <a:sym typeface="Arial"/>
              </a:rPr>
              <a:t>= </a:t>
            </a:r>
            <a:r>
              <a:rPr lang="en-US" sz="2400">
                <a:solidFill>
                  <a:srgbClr val="7030A0"/>
                </a:solidFill>
              </a:rPr>
              <a:t>$33</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p27" descr="https://encrypted-tbn0.gstatic.com/images?q=tbn:ANd9GcRJLlqixcXpjFYO3TX2upkutqhN_12AsD7HJPkMDmbDqdlBeUjGmw"/>
          <p:cNvPicPr preferRelativeResize="0"/>
          <p:nvPr/>
        </p:nvPicPr>
        <p:blipFill rotWithShape="1">
          <a:blip r:embed="rId3">
            <a:alphaModFix/>
          </a:blip>
          <a:srcRect/>
          <a:stretch/>
        </p:blipFill>
        <p:spPr>
          <a:xfrm>
            <a:off x="6636364" y="207225"/>
            <a:ext cx="2197521" cy="1447800"/>
          </a:xfrm>
          <a:prstGeom prst="rect">
            <a:avLst/>
          </a:prstGeom>
          <a:noFill/>
          <a:ln>
            <a:noFill/>
          </a:ln>
        </p:spPr>
      </p:pic>
      <p:sp>
        <p:nvSpPr>
          <p:cNvPr id="186" name="Google Shape;186;p27"/>
          <p:cNvSpPr txBox="1">
            <a:spLocks noGrp="1"/>
          </p:cNvSpPr>
          <p:nvPr>
            <p:ph type="title"/>
          </p:nvPr>
        </p:nvSpPr>
        <p:spPr>
          <a:xfrm>
            <a:off x="182775" y="270300"/>
            <a:ext cx="6453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87" name="Google Shape;187;p27"/>
          <p:cNvGraphicFramePr/>
          <p:nvPr>
            <p:extLst>
              <p:ext uri="{D42A27DB-BD31-4B8C-83A1-F6EECF244321}">
                <p14:modId xmlns:p14="http://schemas.microsoft.com/office/powerpoint/2010/main" val="100296914"/>
              </p:ext>
            </p:extLst>
          </p:nvPr>
        </p:nvGraphicFramePr>
        <p:xfrm>
          <a:off x="363415" y="2105213"/>
          <a:ext cx="5544300" cy="3570151"/>
        </p:xfrm>
        <a:graphic>
          <a:graphicData uri="http://schemas.openxmlformats.org/drawingml/2006/table">
            <a:tbl>
              <a:tblPr>
                <a:noFill/>
                <a:tableStyleId>{D062DFC0-CBB9-4B36-AD08-E5CB1A5C5877}</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Onamia Public Schools </a:t>
                      </a:r>
                      <a:r>
                        <a:rPr lang="en-US" sz="1400" b="1"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$41,373-$47,769</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$49,299-$56,585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Princeton Independent School District 477 </a:t>
                      </a:r>
                      <a:r>
                        <a:rPr lang="en-US" sz="1400" b="1"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$43,556-$54,228</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$48,253-$63,622</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2"/>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Milaca Public Schools </a:t>
                      </a:r>
                      <a:r>
                        <a:rPr lang="en-US" sz="1400" b="1" dirty="0">
                          <a:solidFill>
                            <a:schemeClr val="dk2"/>
                          </a:solidFill>
                          <a:latin typeface="Calibri"/>
                          <a:ea typeface="Calibri"/>
                          <a:cs typeface="Calibri"/>
                          <a:sym typeface="Calibri"/>
                        </a:rPr>
                        <a:t>(24-25)</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$47,357-$54,942</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$53,046-$65,214</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3084028837"/>
                  </a:ext>
                </a:extLst>
              </a:tr>
            </a:tbl>
          </a:graphicData>
        </a:graphic>
      </p:graphicFrame>
      <p:sp>
        <p:nvSpPr>
          <p:cNvPr id="188" name="Google Shape;188;p27"/>
          <p:cNvSpPr txBox="1"/>
          <p:nvPr/>
        </p:nvSpPr>
        <p:spPr>
          <a:xfrm>
            <a:off x="377404" y="5718600"/>
            <a:ext cx="83892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183 days </a:t>
            </a:r>
            <a:r>
              <a:rPr lang="en-US" sz="2400">
                <a:solidFill>
                  <a:srgbClr val="7030A0"/>
                </a:solidFill>
                <a:latin typeface="Arial"/>
                <a:ea typeface="Arial"/>
                <a:cs typeface="Arial"/>
                <a:sym typeface="Arial"/>
              </a:rPr>
              <a:t>contract → </a:t>
            </a:r>
            <a:r>
              <a:rPr lang="en-US" sz="2400">
                <a:solidFill>
                  <a:srgbClr val="7030A0"/>
                </a:solidFill>
              </a:rPr>
              <a:t>$55,900 </a:t>
            </a:r>
            <a:r>
              <a:rPr lang="en-US" sz="2400">
                <a:solidFill>
                  <a:srgbClr val="7030A0"/>
                </a:solidFill>
                <a:latin typeface="Arial"/>
                <a:ea typeface="Arial"/>
                <a:cs typeface="Arial"/>
                <a:sym typeface="Arial"/>
              </a:rPr>
              <a:t>= </a:t>
            </a:r>
            <a:r>
              <a:rPr lang="en-US" sz="2400">
                <a:solidFill>
                  <a:srgbClr val="7030A0"/>
                </a:solidFill>
              </a:rPr>
              <a:t>$38</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8" descr="https://encrypted-tbn0.gstatic.com/images?q=tbn:ANd9GcRJLlqixcXpjFYO3TX2upkutqhN_12AsD7HJPkMDmbDqdlBeUjGmw"/>
          <p:cNvPicPr preferRelativeResize="0"/>
          <p:nvPr/>
        </p:nvPicPr>
        <p:blipFill rotWithShape="1">
          <a:blip r:embed="rId3">
            <a:alphaModFix/>
          </a:blip>
          <a:srcRect/>
          <a:stretch/>
        </p:blipFill>
        <p:spPr>
          <a:xfrm>
            <a:off x="6636314" y="258950"/>
            <a:ext cx="2197521" cy="1447800"/>
          </a:xfrm>
          <a:prstGeom prst="rect">
            <a:avLst/>
          </a:prstGeom>
          <a:noFill/>
          <a:ln>
            <a:noFill/>
          </a:ln>
        </p:spPr>
      </p:pic>
      <p:sp>
        <p:nvSpPr>
          <p:cNvPr id="196" name="Google Shape;196;p28"/>
          <p:cNvSpPr txBox="1">
            <a:spLocks noGrp="1"/>
          </p:cNvSpPr>
          <p:nvPr>
            <p:ph type="title"/>
          </p:nvPr>
        </p:nvSpPr>
        <p:spPr>
          <a:xfrm>
            <a:off x="145746" y="258950"/>
            <a:ext cx="59571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97" name="Google Shape;197;p28"/>
          <p:cNvGraphicFramePr/>
          <p:nvPr>
            <p:extLst>
              <p:ext uri="{D42A27DB-BD31-4B8C-83A1-F6EECF244321}">
                <p14:modId xmlns:p14="http://schemas.microsoft.com/office/powerpoint/2010/main" val="1629444716"/>
              </p:ext>
            </p:extLst>
          </p:nvPr>
        </p:nvGraphicFramePr>
        <p:xfrm>
          <a:off x="336800" y="1822443"/>
          <a:ext cx="8470400" cy="3570151"/>
        </p:xfrm>
        <a:graphic>
          <a:graphicData uri="http://schemas.openxmlformats.org/drawingml/2006/table">
            <a:tbl>
              <a:tblPr>
                <a:noFill/>
                <a:tableStyleId>{D062DFC0-CBB9-4B36-AD08-E5CB1A5C5877}</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gridCol w="1463050">
                  <a:extLst>
                    <a:ext uri="{9D8B030D-6E8A-4147-A177-3AD203B41FA5}">
                      <a16:colId xmlns:a16="http://schemas.microsoft.com/office/drawing/2014/main" val="20003"/>
                    </a:ext>
                  </a:extLst>
                </a:gridCol>
                <a:gridCol w="1463050">
                  <a:extLst>
                    <a:ext uri="{9D8B030D-6E8A-4147-A177-3AD203B41FA5}">
                      <a16:colId xmlns:a16="http://schemas.microsoft.com/office/drawing/2014/main" val="20004"/>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15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Onamia Public Schools </a:t>
                      </a:r>
                      <a:r>
                        <a:rPr lang="en-US" sz="1400" b="1"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$41,373-$47,769</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$49,299-$56,585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$54,821-$60,861</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$64,517-$69,323</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Princeton Independent School District 477 </a:t>
                      </a:r>
                      <a:r>
                        <a:rPr lang="en-US" sz="1400" b="1"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$43,556-$54,228</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$48,253-$63,622</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$61,744-$67,665</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$74,441-$79,236</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2"/>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Milaca Public Schools </a:t>
                      </a:r>
                      <a:r>
                        <a:rPr lang="en-US" sz="1400" b="1" dirty="0">
                          <a:solidFill>
                            <a:schemeClr val="dk2"/>
                          </a:solidFill>
                          <a:latin typeface="Calibri"/>
                          <a:ea typeface="Calibri"/>
                          <a:cs typeface="Calibri"/>
                          <a:sym typeface="Calibri"/>
                        </a:rPr>
                        <a:t>(24-25)</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$47,357-$54,942</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$53,046-$65,214</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$63,161-$70,587</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$70,587-$79,596</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3425135176"/>
                  </a:ext>
                </a:extLst>
              </a:tr>
            </a:tbl>
          </a:graphicData>
        </a:graphic>
      </p:graphicFrame>
      <p:sp>
        <p:nvSpPr>
          <p:cNvPr id="198" name="Google Shape;198;p28"/>
          <p:cNvSpPr txBox="1"/>
          <p:nvPr/>
        </p:nvSpPr>
        <p:spPr>
          <a:xfrm>
            <a:off x="263700" y="5718600"/>
            <a:ext cx="8616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183 days </a:t>
            </a:r>
            <a:r>
              <a:rPr lang="en-US" sz="2400">
                <a:solidFill>
                  <a:srgbClr val="7030A0"/>
                </a:solidFill>
                <a:latin typeface="Arial"/>
                <a:ea typeface="Arial"/>
                <a:cs typeface="Arial"/>
                <a:sym typeface="Arial"/>
              </a:rPr>
              <a:t>contract → </a:t>
            </a:r>
            <a:r>
              <a:rPr lang="en-US" sz="2400">
                <a:solidFill>
                  <a:srgbClr val="7030A0"/>
                </a:solidFill>
              </a:rPr>
              <a:t>$71,900 </a:t>
            </a:r>
            <a:r>
              <a:rPr lang="en-US" sz="2400">
                <a:solidFill>
                  <a:srgbClr val="7030A0"/>
                </a:solidFill>
                <a:latin typeface="Arial"/>
                <a:ea typeface="Arial"/>
                <a:cs typeface="Arial"/>
                <a:sym typeface="Arial"/>
              </a:rPr>
              <a:t>= </a:t>
            </a:r>
            <a:r>
              <a:rPr lang="en-US" sz="2400">
                <a:solidFill>
                  <a:srgbClr val="7030A0"/>
                </a:solidFill>
              </a:rPr>
              <a:t>$49</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graphicFrame>
        <p:nvGraphicFramePr>
          <p:cNvPr id="205" name="Google Shape;205;p29"/>
          <p:cNvGraphicFramePr/>
          <p:nvPr>
            <p:extLst>
              <p:ext uri="{D42A27DB-BD31-4B8C-83A1-F6EECF244321}">
                <p14:modId xmlns:p14="http://schemas.microsoft.com/office/powerpoint/2010/main" val="3337825400"/>
              </p:ext>
            </p:extLst>
          </p:nvPr>
        </p:nvGraphicFramePr>
        <p:xfrm>
          <a:off x="399171" y="2539388"/>
          <a:ext cx="8458225" cy="1779223"/>
        </p:xfrm>
        <a:graphic>
          <a:graphicData uri="http://schemas.openxmlformats.org/drawingml/2006/table">
            <a:tbl>
              <a:tblPr>
                <a:noFill/>
                <a:tableStyleId>{D062DFC0-CBB9-4B36-AD08-E5CB1A5C5877}</a:tableStyleId>
              </a:tblPr>
              <a:tblGrid>
                <a:gridCol w="3836700">
                  <a:extLst>
                    <a:ext uri="{9D8B030D-6E8A-4147-A177-3AD203B41FA5}">
                      <a16:colId xmlns:a16="http://schemas.microsoft.com/office/drawing/2014/main" val="20000"/>
                    </a:ext>
                  </a:extLst>
                </a:gridCol>
                <a:gridCol w="1569575">
                  <a:extLst>
                    <a:ext uri="{9D8B030D-6E8A-4147-A177-3AD203B41FA5}">
                      <a16:colId xmlns:a16="http://schemas.microsoft.com/office/drawing/2014/main" val="20001"/>
                    </a:ext>
                  </a:extLst>
                </a:gridCol>
                <a:gridCol w="1569575">
                  <a:extLst>
                    <a:ext uri="{9D8B030D-6E8A-4147-A177-3AD203B41FA5}">
                      <a16:colId xmlns:a16="http://schemas.microsoft.com/office/drawing/2014/main" val="20002"/>
                    </a:ext>
                  </a:extLst>
                </a:gridCol>
                <a:gridCol w="148237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Calendar*</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Minimum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Maximum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Asst. Principal – High School</a:t>
                      </a:r>
                      <a:endParaRPr sz="2400" b="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dirty="0">
                          <a:solidFill>
                            <a:schemeClr val="dk1"/>
                          </a:solidFill>
                        </a:rPr>
                        <a:t>210 days</a:t>
                      </a:r>
                      <a:endParaRPr sz="2000" u="none" strike="noStrike" cap="none" dirty="0">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dirty="0">
                          <a:solidFill>
                            <a:schemeClr val="dk1"/>
                          </a:solidFill>
                        </a:rPr>
                        <a:t>$103,904</a:t>
                      </a:r>
                      <a:endParaRPr sz="2000" u="none" strike="noStrike" cap="none" dirty="0">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dirty="0">
                          <a:solidFill>
                            <a:schemeClr val="dk1"/>
                          </a:solidFill>
                        </a:rPr>
                        <a:t>$114,829</a:t>
                      </a:r>
                      <a:endParaRPr sz="2000" u="none" strike="noStrike" cap="none" dirty="0">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Principal – High School</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230 days</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$129,178</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$142,911</a:t>
                      </a:r>
                      <a:endParaRPr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06" name="Google Shape;206;p29"/>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ct val="111111"/>
              <a:buFont typeface="Tahoma"/>
              <a:buNone/>
            </a:pPr>
            <a:r>
              <a:rPr lang="en-US" sz="4770" b="1" dirty="0">
                <a:solidFill>
                  <a:srgbClr val="272D41"/>
                </a:solidFill>
              </a:rPr>
              <a:t>Administrator Salaries</a:t>
            </a:r>
            <a:br>
              <a:rPr lang="en-US" sz="4770" b="1" dirty="0">
                <a:solidFill>
                  <a:srgbClr val="272D41"/>
                </a:solidFill>
              </a:rPr>
            </a:br>
            <a:endParaRPr dirty="0">
              <a:solidFill>
                <a:srgbClr val="17365D"/>
              </a:solidFill>
              <a:latin typeface="Calibri"/>
              <a:ea typeface="Calibri"/>
              <a:cs typeface="Calibri"/>
              <a:sym typeface="Calibri"/>
            </a:endParaRPr>
          </a:p>
        </p:txBody>
      </p:sp>
      <p:pic>
        <p:nvPicPr>
          <p:cNvPr id="207" name="Google Shape;207;p29" descr="https://encrypted-tbn0.gstatic.com/images?q=tbn:ANd9GcRJLlqixcXpjFYO3TX2upkutqhN_12AsD7HJPkMDmbDqdlBeUjGmw"/>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208" name="Google Shape;208;p29"/>
          <p:cNvSpPr txBox="1"/>
          <p:nvPr/>
        </p:nvSpPr>
        <p:spPr>
          <a:xfrm>
            <a:off x="399171" y="5552337"/>
            <a:ext cx="2928900" cy="70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72D41"/>
              </a:buClr>
              <a:buSzPts val="2000"/>
              <a:buFont typeface="Arial"/>
              <a:buNone/>
            </a:pPr>
            <a:r>
              <a:rPr lang="en-US" sz="2000" b="0" i="0" u="none" strike="noStrike" cap="none" dirty="0">
                <a:solidFill>
                  <a:srgbClr val="272D41"/>
                </a:solidFill>
                <a:latin typeface="Arial"/>
                <a:ea typeface="Arial"/>
                <a:cs typeface="Arial"/>
                <a:sym typeface="Arial"/>
              </a:rPr>
              <a:t>* </a:t>
            </a:r>
            <a:r>
              <a:rPr lang="en-US" sz="2000" b="0" i="0" u="none" strike="noStrike" cap="none" dirty="0">
                <a:solidFill>
                  <a:srgbClr val="272D41"/>
                </a:solidFill>
                <a:latin typeface="Calibri"/>
                <a:ea typeface="Calibri"/>
                <a:cs typeface="Calibri"/>
                <a:sym typeface="Calibri"/>
              </a:rPr>
              <a:t>Classroom Teacher Calendar</a:t>
            </a:r>
            <a:r>
              <a:rPr lang="en-US" sz="2000" b="0" i="0" u="none" strike="noStrike" cap="none" dirty="0">
                <a:solidFill>
                  <a:srgbClr val="272D41"/>
                </a:solidFill>
                <a:latin typeface="Arial"/>
                <a:ea typeface="Arial"/>
                <a:cs typeface="Arial"/>
                <a:sym typeface="Arial"/>
              </a:rPr>
              <a:t>: </a:t>
            </a:r>
            <a:r>
              <a:rPr lang="en-US" sz="2000" dirty="0">
                <a:solidFill>
                  <a:srgbClr val="272D41"/>
                </a:solidFill>
              </a:rPr>
              <a:t>183 days</a:t>
            </a:r>
            <a:endParaRPr dirty="0"/>
          </a:p>
        </p:txBody>
      </p:sp>
      <p:sp>
        <p:nvSpPr>
          <p:cNvPr id="209" name="Google Shape;209;p29"/>
          <p:cNvSpPr txBox="1"/>
          <p:nvPr/>
        </p:nvSpPr>
        <p:spPr>
          <a:xfrm>
            <a:off x="2906535" y="4935474"/>
            <a:ext cx="6451953" cy="708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dirty="0">
                <a:solidFill>
                  <a:srgbClr val="7030A0"/>
                </a:solidFill>
              </a:rPr>
              <a:t>210 day contract → $109,400 = $65/hr.</a:t>
            </a:r>
            <a:endParaRPr sz="20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0"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216" name="Google Shape;216;p30"/>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217" name="Google Shape;217;p30"/>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Base Salary </a:t>
            </a:r>
            <a:endParaRPr sz="2800" b="0" i="0" u="none" strike="noStrike" cap="none">
              <a:solidFill>
                <a:srgbClr val="000000"/>
              </a:solidFill>
              <a:latin typeface="Calibri"/>
              <a:ea typeface="Calibri"/>
              <a:cs typeface="Calibri"/>
              <a:sym typeface="Calibri"/>
            </a:endParaRPr>
          </a:p>
        </p:txBody>
      </p:sp>
      <p:sp>
        <p:nvSpPr>
          <p:cNvPr id="218" name="Google Shape;218;p30"/>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additional activities </a:t>
            </a:r>
            <a:endParaRPr sz="2800" b="0" i="0" u="none" strike="noStrike" cap="none">
              <a:solidFill>
                <a:srgbClr val="000000"/>
              </a:solidFill>
              <a:latin typeface="Calibri"/>
              <a:ea typeface="Calibri"/>
              <a:cs typeface="Calibri"/>
              <a:sym typeface="Calibri"/>
            </a:endParaRPr>
          </a:p>
        </p:txBody>
      </p:sp>
      <p:sp>
        <p:nvSpPr>
          <p:cNvPr id="219" name="Google Shape;219;p30"/>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health insurance </a:t>
            </a:r>
            <a:endParaRPr sz="2800" b="0" i="0" u="none" strike="noStrike" cap="none">
              <a:solidFill>
                <a:srgbClr val="000000"/>
              </a:solidFill>
              <a:latin typeface="Calibri"/>
              <a:ea typeface="Calibri"/>
              <a:cs typeface="Calibri"/>
              <a:sym typeface="Calibri"/>
            </a:endParaRPr>
          </a:p>
        </p:txBody>
      </p:sp>
      <p:sp>
        <p:nvSpPr>
          <p:cNvPr id="220" name="Google Shape;220;p30"/>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Retirement </a:t>
            </a:r>
            <a:endParaRPr sz="2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Calibri"/>
                <a:ea typeface="Calibri"/>
                <a:cs typeface="Calibri"/>
                <a:sym typeface="Calibri"/>
              </a:rPr>
              <a:t>Benefits </a:t>
            </a:r>
            <a:endParaRPr sz="2800" b="0" i="0" u="none" strike="noStrike" cap="none">
              <a:solidFill>
                <a:srgbClr val="000000"/>
              </a:solidFill>
              <a:latin typeface="Calibri"/>
              <a:ea typeface="Calibri"/>
              <a:cs typeface="Calibri"/>
              <a:sym typeface="Calibri"/>
            </a:endParaRPr>
          </a:p>
        </p:txBody>
      </p:sp>
      <p:pic>
        <p:nvPicPr>
          <p:cNvPr id="221" name="Google Shape;221;p30"/>
          <p:cNvPicPr preferRelativeResize="0"/>
          <p:nvPr/>
        </p:nvPicPr>
        <p:blipFill rotWithShape="1">
          <a:blip r:embed="rId4">
            <a:alphaModFix/>
          </a:blip>
          <a:srcRect/>
          <a:stretch/>
        </p:blipFill>
        <p:spPr>
          <a:xfrm>
            <a:off x="5566600" y="2614500"/>
            <a:ext cx="1339025" cy="1339025"/>
          </a:xfrm>
          <a:prstGeom prst="rect">
            <a:avLst/>
          </a:prstGeom>
          <a:noFill/>
          <a:ln>
            <a:noFill/>
          </a:ln>
        </p:spPr>
      </p:pic>
      <p:pic>
        <p:nvPicPr>
          <p:cNvPr id="222" name="Google Shape;222;p30"/>
          <p:cNvPicPr preferRelativeResize="0"/>
          <p:nvPr/>
        </p:nvPicPr>
        <p:blipFill rotWithShape="1">
          <a:blip r:embed="rId5">
            <a:alphaModFix/>
          </a:blip>
          <a:srcRect/>
          <a:stretch/>
        </p:blipFill>
        <p:spPr>
          <a:xfrm>
            <a:off x="7433974" y="2459025"/>
            <a:ext cx="1633816" cy="1649975"/>
          </a:xfrm>
          <a:prstGeom prst="rect">
            <a:avLst/>
          </a:prstGeom>
          <a:noFill/>
          <a:ln>
            <a:noFill/>
          </a:ln>
        </p:spPr>
      </p:pic>
      <p:sp>
        <p:nvSpPr>
          <p:cNvPr id="223" name="Google Shape;223;p30"/>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0"/>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30"/>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0"/>
          <p:cNvSpPr/>
          <p:nvPr/>
        </p:nvSpPr>
        <p:spPr>
          <a:xfrm>
            <a:off x="2891835" y="1937885"/>
            <a:ext cx="2179800" cy="2522584"/>
          </a:xfrm>
          <a:prstGeom prst="rect">
            <a:avLst/>
          </a:prstGeom>
          <a:solidFill>
            <a:schemeClr val="lt1"/>
          </a:solidFill>
          <a:ln w="22225" cap="flat" cmpd="sng">
            <a:solidFill>
              <a:srgbClr val="8148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7" name="Google Shape;227;p30"/>
          <p:cNvSpPr txBox="1"/>
          <p:nvPr/>
        </p:nvSpPr>
        <p:spPr>
          <a:xfrm>
            <a:off x="3847924" y="1995625"/>
            <a:ext cx="12483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COACHING</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head coach</a:t>
            </a:r>
            <a:r>
              <a:rPr lang="en-US" sz="1000">
                <a:solidFill>
                  <a:schemeClr val="dk1"/>
                </a:solidFill>
              </a:rPr>
              <a:t> or assistant coach </a:t>
            </a:r>
            <a:endParaRPr/>
          </a:p>
        </p:txBody>
      </p:sp>
      <p:sp>
        <p:nvSpPr>
          <p:cNvPr id="228" name="Google Shape;228;p30"/>
          <p:cNvSpPr txBox="1"/>
          <p:nvPr/>
        </p:nvSpPr>
        <p:spPr>
          <a:xfrm>
            <a:off x="2919579" y="3885444"/>
            <a:ext cx="18582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CLUB</a:t>
            </a:r>
            <a:r>
              <a:rPr lang="en-US" sz="1000" b="1">
                <a:solidFill>
                  <a:schemeClr val="dk1"/>
                </a:solidFill>
                <a:latin typeface="Arial"/>
                <a:ea typeface="Arial"/>
                <a:cs typeface="Arial"/>
                <a:sym typeface="Arial"/>
              </a:rPr>
              <a:t>S</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band, robotics</a:t>
            </a:r>
            <a:r>
              <a:rPr lang="en-US" sz="1000">
                <a:solidFill>
                  <a:schemeClr val="dk1"/>
                </a:solidFill>
              </a:rPr>
              <a:t>,</a:t>
            </a:r>
            <a:r>
              <a:rPr lang="en-US" sz="1000">
                <a:solidFill>
                  <a:schemeClr val="dk1"/>
                </a:solidFill>
                <a:latin typeface="Arial"/>
                <a:ea typeface="Arial"/>
                <a:cs typeface="Arial"/>
                <a:sym typeface="Arial"/>
              </a:rPr>
              <a:t> or yearbook</a:t>
            </a:r>
            <a:endParaRPr/>
          </a:p>
        </p:txBody>
      </p:sp>
      <p:sp>
        <p:nvSpPr>
          <p:cNvPr id="229" name="Google Shape;229;p30"/>
          <p:cNvSpPr txBox="1"/>
          <p:nvPr/>
        </p:nvSpPr>
        <p:spPr>
          <a:xfrm>
            <a:off x="2891835" y="2164984"/>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814892"/>
                </a:solidFill>
              </a:rPr>
              <a:t>$709-$8,128</a:t>
            </a:r>
            <a:endParaRPr/>
          </a:p>
        </p:txBody>
      </p:sp>
      <p:sp>
        <p:nvSpPr>
          <p:cNvPr id="230" name="Google Shape;230;p30"/>
          <p:cNvSpPr txBox="1"/>
          <p:nvPr/>
        </p:nvSpPr>
        <p:spPr>
          <a:xfrm>
            <a:off x="3934225" y="3275848"/>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814892"/>
                </a:solidFill>
              </a:rPr>
              <a:t>$201-$6,827</a:t>
            </a:r>
            <a:endParaRPr/>
          </a:p>
        </p:txBody>
      </p:sp>
      <p:pic>
        <p:nvPicPr>
          <p:cNvPr id="231" name="Google Shape;231;p30"/>
          <p:cNvPicPr preferRelativeResize="0"/>
          <p:nvPr/>
        </p:nvPicPr>
        <p:blipFill rotWithShape="1">
          <a:blip r:embed="rId6">
            <a:alphaModFix/>
          </a:blip>
          <a:srcRect/>
          <a:stretch/>
        </p:blipFill>
        <p:spPr>
          <a:xfrm>
            <a:off x="4098735" y="2713447"/>
            <a:ext cx="652329" cy="445047"/>
          </a:xfrm>
          <a:prstGeom prst="rect">
            <a:avLst/>
          </a:prstGeom>
          <a:noFill/>
          <a:ln>
            <a:noFill/>
          </a:ln>
        </p:spPr>
      </p:pic>
      <p:pic>
        <p:nvPicPr>
          <p:cNvPr id="232" name="Google Shape;232;p30"/>
          <p:cNvPicPr preferRelativeResize="0"/>
          <p:nvPr/>
        </p:nvPicPr>
        <p:blipFill rotWithShape="1">
          <a:blip r:embed="rId7">
            <a:alphaModFix/>
          </a:blip>
          <a:srcRect/>
          <a:stretch/>
        </p:blipFill>
        <p:spPr>
          <a:xfrm>
            <a:off x="3051146" y="3009863"/>
            <a:ext cx="573074" cy="82912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1048</Words>
  <Application>Microsoft Office PowerPoint</Application>
  <PresentationFormat>On-screen Show (4:3)</PresentationFormat>
  <Paragraphs>109</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Tahoma</vt:lpstr>
      <vt:lpstr>Arial</vt:lpstr>
      <vt:lpstr>Calibri</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dc:creator>
  <cp:lastModifiedBy>Allie Costley</cp:lastModifiedBy>
  <cp:revision>1</cp:revision>
  <dcterms:modified xsi:type="dcterms:W3CDTF">2024-04-18T02:29:48Z</dcterms:modified>
</cp:coreProperties>
</file>