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Open Sans" panose="020B0606030504020204" pitchFamily="34" charset="0"/>
      <p:regular r:id="rId4"/>
      <p:bold r:id="rId5"/>
      <p:italic r:id="rId6"/>
      <p:boldItalic r:id="rId7"/>
    </p:embeddedFont>
    <p:embeddedFont>
      <p:font typeface="Open Sans ExtraBold" panose="020B0906030804020204" pitchFamily="34" charset="0"/>
      <p:bold r:id="rId8"/>
      <p:boldItalic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504" y="-47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$44,134-$49,306</a:t>
            </a:r>
            <a:endParaRPr sz="1400" b="0" i="0" u="none" strike="noStrike" cap="none" dirty="0">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$70,407-$73,646</a:t>
            </a:r>
            <a:endParaRPr sz="1400" b="0" i="0" u="none" strike="noStrike" cap="none" dirty="0">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dirty="0">
                <a:solidFill>
                  <a:schemeClr val="dk1"/>
                </a:solidFill>
                <a:latin typeface="Calibri"/>
                <a:ea typeface="Calibri"/>
                <a:cs typeface="Calibri"/>
                <a:sym typeface="Calibri"/>
              </a:rPr>
              <a:t>The </a:t>
            </a:r>
            <a:r>
              <a:rPr lang="en-US" sz="1400" b="1" i="0" u="none" strike="noStrike" cap="none" dirty="0">
                <a:solidFill>
                  <a:schemeClr val="dk1"/>
                </a:solidFill>
                <a:latin typeface="Calibri"/>
                <a:ea typeface="Calibri"/>
                <a:cs typeface="Calibri"/>
                <a:sym typeface="Calibri"/>
              </a:rPr>
              <a:t>average</a:t>
            </a:r>
            <a:r>
              <a:rPr lang="en-US" sz="1400" b="0" i="0" u="none" strike="noStrike" cap="none" dirty="0">
                <a:solidFill>
                  <a:schemeClr val="dk1"/>
                </a:solidFill>
                <a:latin typeface="Calibri"/>
                <a:ea typeface="Calibri"/>
                <a:cs typeface="Calibri"/>
                <a:sym typeface="Calibri"/>
              </a:rPr>
              <a:t> wage of all </a:t>
            </a:r>
            <a:r>
              <a:rPr lang="en-US" sz="1400" b="1" i="0" u="none" strike="noStrike" cap="none" dirty="0">
                <a:solidFill>
                  <a:schemeClr val="dk1"/>
                </a:solidFill>
                <a:latin typeface="Calibri"/>
                <a:ea typeface="Calibri"/>
                <a:cs typeface="Calibri"/>
                <a:sym typeface="Calibri"/>
              </a:rPr>
              <a:t>full-time workers </a:t>
            </a:r>
            <a:r>
              <a:rPr lang="en-US" sz="1400" b="0" i="0" u="none" strike="noStrike" cap="none" dirty="0">
                <a:solidFill>
                  <a:schemeClr val="dk1"/>
                </a:solidFill>
                <a:latin typeface="Calibri"/>
                <a:ea typeface="Calibri"/>
                <a:cs typeface="Calibri"/>
                <a:sym typeface="Calibri"/>
              </a:rPr>
              <a:t>in the county: </a:t>
            </a:r>
            <a:r>
              <a:rPr lang="en-US" b="1" dirty="0">
                <a:solidFill>
                  <a:schemeClr val="dk1"/>
                </a:solidFill>
                <a:latin typeface="Calibri"/>
                <a:ea typeface="Calibri"/>
                <a:cs typeface="Calibri"/>
                <a:sym typeface="Calibri"/>
              </a:rPr>
              <a:t>$48,308</a:t>
            </a:r>
            <a:r>
              <a:rPr lang="en-US" sz="1400" b="0" i="0" u="none" strike="noStrike" cap="none" dirty="0">
                <a:solidFill>
                  <a:srgbClr val="272D41"/>
                </a:solidFill>
                <a:latin typeface="Calibri"/>
                <a:ea typeface="Calibri"/>
                <a:cs typeface="Calibri"/>
                <a:sym typeface="Calibri"/>
              </a:rPr>
              <a:t>*</a:t>
            </a:r>
            <a:endParaRPr sz="1400" b="0" i="0" u="none" strike="noStrike" cap="none" baseline="30000" dirty="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dirty="0">
                <a:solidFill>
                  <a:schemeClr val="dk1"/>
                </a:solidFill>
                <a:latin typeface="Calibri"/>
                <a:ea typeface="Calibri"/>
                <a:cs typeface="Calibri"/>
                <a:sym typeface="Calibri"/>
              </a:rPr>
              <a:t>Median  </a:t>
            </a:r>
            <a:r>
              <a:rPr lang="en-US" sz="1400" b="1" i="0" u="none" strike="noStrike" cap="none" dirty="0">
                <a:solidFill>
                  <a:schemeClr val="dk1"/>
                </a:solidFill>
                <a:latin typeface="Calibri"/>
                <a:ea typeface="Calibri"/>
                <a:cs typeface="Calibri"/>
                <a:sym typeface="Calibri"/>
              </a:rPr>
              <a:t>home </a:t>
            </a:r>
            <a:r>
              <a:rPr lang="en-US" sz="1400" b="0" i="0" u="none" strike="noStrike" cap="none" dirty="0">
                <a:solidFill>
                  <a:schemeClr val="dk1"/>
                </a:solidFill>
                <a:latin typeface="Calibri"/>
                <a:ea typeface="Calibri"/>
                <a:cs typeface="Calibri"/>
                <a:sym typeface="Calibri"/>
              </a:rPr>
              <a:t>value: </a:t>
            </a:r>
            <a:r>
              <a:rPr lang="en-US" b="1" dirty="0">
                <a:solidFill>
                  <a:schemeClr val="dk1"/>
                </a:solidFill>
                <a:latin typeface="Calibri"/>
                <a:ea typeface="Calibri"/>
                <a:cs typeface="Calibri"/>
                <a:sym typeface="Calibri"/>
              </a:rPr>
              <a:t>$295,260</a:t>
            </a:r>
            <a:r>
              <a:rPr lang="en-US" sz="1400" b="1" i="0" u="none" strike="noStrike" cap="none" dirty="0">
                <a:solidFill>
                  <a:schemeClr val="dk1"/>
                </a:solidFill>
                <a:latin typeface="Calibri"/>
                <a:ea typeface="Calibri"/>
                <a:cs typeface="Calibri"/>
                <a:sym typeface="Calibri"/>
              </a:rPr>
              <a:t>*</a:t>
            </a:r>
            <a:endParaRPr sz="1400" b="0" i="0" u="none" strike="noStrike" cap="none" dirty="0">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dirty="0">
                <a:solidFill>
                  <a:schemeClr val="dk1"/>
                </a:solidFill>
                <a:latin typeface="Calibri"/>
                <a:ea typeface="Calibri"/>
                <a:cs typeface="Calibri"/>
                <a:sym typeface="Calibri"/>
              </a:rPr>
              <a:t>Fair Market rent for a     </a:t>
            </a:r>
            <a:r>
              <a:rPr lang="en-US" sz="1400" b="1" i="0" u="none" strike="noStrike" cap="none" dirty="0">
                <a:solidFill>
                  <a:schemeClr val="dk1"/>
                </a:solidFill>
                <a:latin typeface="Calibri"/>
                <a:ea typeface="Calibri"/>
                <a:cs typeface="Calibri"/>
                <a:sym typeface="Calibri"/>
              </a:rPr>
              <a:t>2-bedroom apartment:</a:t>
            </a:r>
            <a:r>
              <a:rPr lang="en-US" sz="1400" b="0" i="0" u="none" strike="noStrike" cap="none" dirty="0">
                <a:solidFill>
                  <a:schemeClr val="dk1"/>
                </a:solidFill>
                <a:latin typeface="Calibri"/>
                <a:ea typeface="Calibri"/>
                <a:cs typeface="Calibri"/>
                <a:sym typeface="Calibri"/>
              </a:rPr>
              <a:t> </a:t>
            </a:r>
            <a:r>
              <a:rPr lang="en-US" b="1" dirty="0">
                <a:solidFill>
                  <a:schemeClr val="dk1"/>
                </a:solidFill>
                <a:latin typeface="Calibri"/>
                <a:ea typeface="Calibri"/>
                <a:cs typeface="Calibri"/>
                <a:sym typeface="Calibri"/>
              </a:rPr>
              <a:t>$985</a:t>
            </a:r>
            <a:r>
              <a:rPr lang="en-US" sz="1400" b="0" i="0" u="none" strike="noStrike" cap="none" dirty="0">
                <a:solidFill>
                  <a:srgbClr val="272D41"/>
                </a:solidFill>
                <a:latin typeface="Calibri"/>
                <a:ea typeface="Calibri"/>
                <a:cs typeface="Calibri"/>
                <a:sym typeface="Calibri"/>
              </a:rPr>
              <a:t>*</a:t>
            </a:r>
            <a:endParaRPr sz="1400" b="1" i="0" u="none" strike="noStrike" cap="none" dirty="0">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AMB 4.17.24</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dirty="0">
                <a:solidFill>
                  <a:schemeClr val="dk1"/>
                </a:solidFill>
                <a:latin typeface="Calibri"/>
                <a:ea typeface="Calibri"/>
                <a:cs typeface="Calibri"/>
                <a:sym typeface="Calibri"/>
              </a:rPr>
              <a:t>Data from 2023-2024</a:t>
            </a:r>
            <a:endParaRPr sz="1210" dirty="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dirty="0">
                <a:solidFill>
                  <a:schemeClr val="dk1"/>
                </a:solidFill>
                <a:latin typeface="Calibri"/>
                <a:ea typeface="Calibri"/>
                <a:cs typeface="Calibri"/>
                <a:sym typeface="Calibri"/>
              </a:rPr>
              <a:t> </a:t>
            </a:r>
            <a:endParaRPr sz="1210" dirty="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Hubbard County, MN</a:t>
            </a:r>
            <a:endParaRPr dirty="0"/>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41" name="Google Shape;141;p13"/>
          <p:cNvSpPr txBox="1"/>
          <p:nvPr/>
        </p:nvSpPr>
        <p:spPr>
          <a:xfrm>
            <a:off x="5625730" y="2944640"/>
            <a:ext cx="859140"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dirty="0">
                <a:solidFill>
                  <a:srgbClr val="814892"/>
                </a:solidFill>
              </a:rPr>
              <a:t>$3,186 -$6,351</a:t>
            </a:r>
            <a:endParaRPr lang="en-US" dirty="0"/>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dirty="0">
                <a:solidFill>
                  <a:srgbClr val="814892"/>
                </a:solidFill>
              </a:rPr>
              <a:t>$398 -</a:t>
            </a:r>
          </a:p>
          <a:p>
            <a:pPr marL="0" marR="0" lvl="0" indent="0" algn="l" rtl="0">
              <a:spcBef>
                <a:spcPts val="0"/>
              </a:spcBef>
              <a:spcAft>
                <a:spcPts val="0"/>
              </a:spcAft>
              <a:buNone/>
            </a:pPr>
            <a:r>
              <a:rPr lang="en-US" sz="1400" b="1" dirty="0">
                <a:solidFill>
                  <a:srgbClr val="814892"/>
                </a:solidFill>
              </a:rPr>
              <a:t>$4,537</a:t>
            </a:r>
            <a:endParaRPr lang="en-US"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7">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8">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19">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0">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1">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2">
            <a:alphaModFix/>
          </a:blip>
          <a:stretch>
            <a:fillRect/>
          </a:stretch>
        </p:blipFill>
        <p:spPr>
          <a:xfrm>
            <a:off x="155650" y="9606326"/>
            <a:ext cx="1056850" cy="358320"/>
          </a:xfrm>
          <a:prstGeom prst="rect">
            <a:avLst/>
          </a:prstGeom>
          <a:noFill/>
          <a:ln>
            <a:noFill/>
          </a:ln>
        </p:spPr>
      </p:pic>
      <p:pic>
        <p:nvPicPr>
          <p:cNvPr id="1032" name="Picture 8">
            <a:extLst>
              <a:ext uri="{FF2B5EF4-FFF2-40B4-BE49-F238E27FC236}">
                <a16:creationId xmlns:a16="http://schemas.microsoft.com/office/drawing/2014/main" id="{EEBB68B5-C028-E147-1FED-8EB389019A93}"/>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241631" y="415168"/>
            <a:ext cx="854974" cy="97319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05EAB46-1A13-AC7A-EED1-65AB7237BED0}"/>
              </a:ext>
            </a:extLst>
          </p:cNvPr>
          <p:cNvPicPr>
            <a:picLocks noChangeAspect="1" noChangeArrowheads="1"/>
          </p:cNvPicPr>
          <p:nvPr/>
        </p:nvPicPr>
        <p:blipFill rotWithShape="1">
          <a:blip r:embed="rId24">
            <a:extLst>
              <a:ext uri="{28A0092B-C50C-407E-A947-70E740481C1C}">
                <a14:useLocalDpi xmlns:a14="http://schemas.microsoft.com/office/drawing/2010/main" val="0"/>
              </a:ext>
            </a:extLst>
          </a:blip>
          <a:srcRect l="8733" r="13057" b="23339"/>
          <a:stretch/>
        </p:blipFill>
        <p:spPr bwMode="auto">
          <a:xfrm>
            <a:off x="4761631" y="5475297"/>
            <a:ext cx="2538826" cy="18664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$72,00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$315,000</a:t>
            </a:r>
            <a:endParaRPr dirty="0"/>
          </a:p>
        </p:txBody>
      </p:sp>
      <p:pic>
        <p:nvPicPr>
          <p:cNvPr id="1036" name="Picture 12">
            <a:extLst>
              <a:ext uri="{FF2B5EF4-FFF2-40B4-BE49-F238E27FC236}">
                <a16:creationId xmlns:a16="http://schemas.microsoft.com/office/drawing/2014/main" id="{C34A7282-6553-CB5F-FF4E-A60317EFA944}"/>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l="18617" t="8962" r="28216" b="43340"/>
          <a:stretch/>
        </p:blipFill>
        <p:spPr bwMode="auto">
          <a:xfrm>
            <a:off x="2046452" y="5509320"/>
            <a:ext cx="2526844" cy="18580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$48,000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$178,000</a:t>
            </a:r>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281</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Arial</vt:lpstr>
      <vt:lpstr>Open Sans</vt:lpstr>
      <vt:lpstr>Open Sans ExtraBold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Allie</dc:creator>
  <cp:lastModifiedBy>Allie Costley</cp:lastModifiedBy>
  <cp:revision>3</cp:revision>
  <dcterms:modified xsi:type="dcterms:W3CDTF">2024-04-18T02:55:34Z</dcterms:modified>
</cp:coreProperties>
</file>