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072224-FE2C-5A3C-5DD6-6300F125D241}" v="833" dt="2024-02-26T20:51:59.7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3" d="100"/>
          <a:sy n="73" d="100"/>
        </p:scale>
        <p:origin x="48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2/27/2024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buFont typeface="Calibri"/>
            </a:pPr>
            <a:r>
              <a:rPr lang="en-US" dirty="0"/>
              <a:t>Updated 2/26/24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pPr>
            <a:r>
              <a:rPr lang="en-US" dirty="0"/>
              <a:t>Updated 2/26/24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pPr>
            <a:r>
              <a:rPr lang="en-US" dirty="0"/>
              <a:t>Updated 2/26/24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dk1"/>
              </a:buClr>
              <a:buSzPts val="1200"/>
            </a:pPr>
            <a:r>
              <a:rPr lang="en-US" dirty="0"/>
              <a:t>Updated 2/26/24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2/26/24</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2/27/2024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2/27/2024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$45,000 = $31.08/hr.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Google Shape;278;p13">
            <a:extLst>
              <a:ext uri="{FF2B5EF4-FFF2-40B4-BE49-F238E27FC236}">
                <a16:creationId xmlns:a16="http://schemas.microsoft.com/office/drawing/2014/main" id="{65B3F0C3-1EEE-8554-1CE9-A53AD0735CB1}"/>
              </a:ext>
            </a:extLst>
          </p:cNvPr>
          <p:cNvGraphicFramePr/>
          <p:nvPr>
            <p:extLst>
              <p:ext uri="{D42A27DB-BD31-4B8C-83A1-F6EECF244321}">
                <p14:modId xmlns:p14="http://schemas.microsoft.com/office/powerpoint/2010/main" val="2690085219"/>
              </p:ext>
            </p:extLst>
          </p:nvPr>
        </p:nvGraphicFramePr>
        <p:xfrm>
          <a:off x="363415" y="1778641"/>
          <a:ext cx="4081244" cy="389934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Pillager </a:t>
                      </a:r>
                      <a:r>
                        <a:rPr lang="en-US" sz="2400" b="1" u="none" strike="noStrike" cap="none" dirty="0">
                          <a:solidFill>
                            <a:schemeClr val="tx2"/>
                          </a:solidFill>
                          <a:latin typeface="Calibri"/>
                          <a:ea typeface="Calibri"/>
                          <a:cs typeface="Calibri"/>
                          <a:sym typeface="Calibri"/>
                        </a:rPr>
                        <a:t>Public </a:t>
                      </a:r>
                      <a:r>
                        <a:rPr lang="en-US" sz="2400" b="1" u="none" strike="noStrike" cap="none" dirty="0">
                          <a:solidFill>
                            <a:schemeClr val="tx2"/>
                          </a:solidFill>
                          <a:latin typeface="Calibri"/>
                          <a:ea typeface="Calibri"/>
                          <a:cs typeface="Calibri"/>
                        </a:rPr>
                        <a:t>School District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42,386</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-$48,072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Cass Lake-Bena Public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$47,774 - $54,682</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eaLnBrk="1" fontAlgn="auto" latinLnBrk="0" hangingPunct="1">
                        <a:lnSpc>
                          <a:spcPct val="90000"/>
                        </a:lnSpc>
                        <a:spcBef>
                          <a:spcPts val="0"/>
                        </a:spcBef>
                        <a:spcAft>
                          <a:spcPts val="0"/>
                        </a:spcAft>
                        <a:buClrTx/>
                        <a:buSzTx/>
                        <a:buFontTx/>
                        <a:buNone/>
                      </a:pPr>
                      <a:r>
                        <a:rPr lang="en-US" sz="2400" b="1" i="0" u="none" strike="noStrike" kern="1200" cap="none" spc="0" normalizeH="0" baseline="0" noProof="0" dirty="0">
                          <a:ln>
                            <a:noFill/>
                          </a:ln>
                          <a:solidFill>
                            <a:srgbClr val="1F497D"/>
                          </a:solidFill>
                          <a:effectLst/>
                          <a:uLnTx/>
                          <a:uFillTx/>
                          <a:latin typeface="Calibri"/>
                          <a:ea typeface="Calibri"/>
                          <a:cs typeface="Calibri"/>
                        </a:rPr>
                        <a:t>Walker-Hackensack-Akeley Independent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lang="en-US" sz="2400" b="1" i="0" u="none" strike="noStrike" kern="1200" cap="none" spc="0" normalizeH="0" baseline="0" noProof="0" dirty="0">
                          <a:ln>
                            <a:noFill/>
                          </a:ln>
                          <a:solidFill>
                            <a:srgbClr val="1F497D"/>
                          </a:solidFill>
                          <a:effectLst/>
                          <a:uLnTx/>
                          <a:uFillTx/>
                          <a:latin typeface="Calibri"/>
                          <a:ea typeface="Calibri"/>
                          <a:cs typeface="Calibri"/>
                        </a:rPr>
                        <a:t>School District 113</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39,177</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-$48,511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$53,000 = $36.60/hr.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Google Shape;278;p13">
            <a:extLst>
              <a:ext uri="{FF2B5EF4-FFF2-40B4-BE49-F238E27FC236}">
                <a16:creationId xmlns:a16="http://schemas.microsoft.com/office/drawing/2014/main" id="{537B96A0-DF8B-23A1-E618-CB5FFBB23A88}"/>
              </a:ext>
            </a:extLst>
          </p:cNvPr>
          <p:cNvGraphicFramePr/>
          <p:nvPr>
            <p:extLst>
              <p:ext uri="{D42A27DB-BD31-4B8C-83A1-F6EECF244321}">
                <p14:modId xmlns:p14="http://schemas.microsoft.com/office/powerpoint/2010/main" val="1575259215"/>
              </p:ext>
            </p:extLst>
          </p:nvPr>
        </p:nvGraphicFramePr>
        <p:xfrm>
          <a:off x="363415" y="1916527"/>
          <a:ext cx="5544284" cy="389934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Pillager </a:t>
                      </a:r>
                      <a:r>
                        <a:rPr lang="en-US" sz="2400" b="1" u="none" strike="noStrike" cap="none" dirty="0">
                          <a:solidFill>
                            <a:schemeClr val="tx2"/>
                          </a:solidFill>
                          <a:latin typeface="Calibri"/>
                          <a:ea typeface="Calibri"/>
                          <a:cs typeface="Calibri"/>
                          <a:sym typeface="Calibri"/>
                        </a:rPr>
                        <a:t>Public </a:t>
                      </a:r>
                      <a:r>
                        <a:rPr lang="en-US" sz="2400" b="1" u="none" strike="noStrike" cap="none" dirty="0">
                          <a:solidFill>
                            <a:schemeClr val="tx2"/>
                          </a:solidFill>
                          <a:latin typeface="Calibri"/>
                          <a:ea typeface="Calibri"/>
                          <a:cs typeface="Calibri"/>
                        </a:rPr>
                        <a:t>School District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42,386</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-$48,072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$46,209</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$52,648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Cass Lake-Bena Public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$47,774 - $54,682</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$55,045 - $62,094</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eaLnBrk="1" fontAlgn="auto" latinLnBrk="0" hangingPunct="1">
                        <a:lnSpc>
                          <a:spcPct val="90000"/>
                        </a:lnSpc>
                        <a:spcBef>
                          <a:spcPts val="0"/>
                        </a:spcBef>
                        <a:spcAft>
                          <a:spcPts val="0"/>
                        </a:spcAft>
                        <a:buClrTx/>
                        <a:buSzTx/>
                        <a:buFontTx/>
                        <a:buNone/>
                      </a:pPr>
                      <a:r>
                        <a:rPr lang="en-US" sz="2400" b="1" i="0" u="none" strike="noStrike" kern="1200" cap="none" spc="0" normalizeH="0" baseline="0" noProof="0" dirty="0">
                          <a:ln>
                            <a:noFill/>
                          </a:ln>
                          <a:solidFill>
                            <a:srgbClr val="1F497D"/>
                          </a:solidFill>
                          <a:effectLst/>
                          <a:uLnTx/>
                          <a:uFillTx/>
                          <a:latin typeface="Calibri"/>
                          <a:ea typeface="Calibri"/>
                          <a:cs typeface="Calibri"/>
                        </a:rPr>
                        <a:t>Walker-Hackensack-Akeley Independent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lang="en-US" sz="2400" b="1" i="0" u="none" strike="noStrike" kern="1200" cap="none" spc="0" normalizeH="0" baseline="0" noProof="0" dirty="0">
                          <a:ln>
                            <a:noFill/>
                          </a:ln>
                          <a:solidFill>
                            <a:srgbClr val="1F497D"/>
                          </a:solidFill>
                          <a:effectLst/>
                          <a:uLnTx/>
                          <a:uFillTx/>
                          <a:latin typeface="Calibri"/>
                          <a:ea typeface="Calibri"/>
                          <a:cs typeface="Calibri"/>
                        </a:rPr>
                        <a:t>School District 113</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39,177</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-$48,511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45,043</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54,376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542983191"/>
              </p:ext>
            </p:extLst>
          </p:nvPr>
        </p:nvGraphicFramePr>
        <p:xfrm>
          <a:off x="363415" y="1916527"/>
          <a:ext cx="8470364" cy="389934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Pillager </a:t>
                      </a:r>
                      <a:r>
                        <a:rPr lang="en-US" sz="2400" b="1" u="none" strike="noStrike" cap="none" dirty="0">
                          <a:solidFill>
                            <a:schemeClr val="tx2"/>
                          </a:solidFill>
                          <a:latin typeface="Calibri"/>
                          <a:ea typeface="Calibri"/>
                          <a:cs typeface="Calibri"/>
                          <a:sym typeface="Calibri"/>
                        </a:rPr>
                        <a:t>Public </a:t>
                      </a:r>
                      <a:r>
                        <a:rPr lang="en-US" sz="2400" b="1" u="none" strike="noStrike" cap="none" dirty="0">
                          <a:solidFill>
                            <a:schemeClr val="tx2"/>
                          </a:solidFill>
                          <a:latin typeface="Calibri"/>
                          <a:ea typeface="Calibri"/>
                          <a:cs typeface="Calibri"/>
                        </a:rPr>
                        <a:t>School District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42,386</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-$48,072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$46,209</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$52,648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$51,666</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60,782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$70,858</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-$80,277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Cass Lake-Bena Public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$47,774 - $54,682</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$55,045 - $62,094</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$60,862 - $65,003</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$77,213 - $82,880</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eaLnBrk="1" fontAlgn="auto" latinLnBrk="0" hangingPunct="1">
                        <a:lnSpc>
                          <a:spcPct val="90000"/>
                        </a:lnSpc>
                        <a:spcBef>
                          <a:spcPts val="0"/>
                        </a:spcBef>
                        <a:spcAft>
                          <a:spcPts val="0"/>
                        </a:spcAft>
                        <a:buClrTx/>
                        <a:buSzTx/>
                        <a:buFontTx/>
                        <a:buNone/>
                      </a:pPr>
                      <a:r>
                        <a:rPr lang="en-US" sz="2400" b="1" i="0" u="none" strike="noStrike" kern="1200" cap="none" spc="0" normalizeH="0" baseline="0" noProof="0" dirty="0">
                          <a:ln>
                            <a:noFill/>
                          </a:ln>
                          <a:solidFill>
                            <a:srgbClr val="1F497D"/>
                          </a:solidFill>
                          <a:effectLst/>
                          <a:uLnTx/>
                          <a:uFillTx/>
                          <a:latin typeface="Calibri"/>
                          <a:ea typeface="Calibri"/>
                          <a:cs typeface="Calibri"/>
                        </a:rPr>
                        <a:t>Walker-Hackensack-Akeley Independent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lang="en-US" sz="2400" b="1" i="0" u="none" strike="noStrike" kern="1200" cap="none" spc="0" normalizeH="0" baseline="0" noProof="0" dirty="0">
                          <a:ln>
                            <a:noFill/>
                          </a:ln>
                          <a:solidFill>
                            <a:srgbClr val="1F497D"/>
                          </a:solidFill>
                          <a:effectLst/>
                          <a:uLnTx/>
                          <a:uFillTx/>
                          <a:latin typeface="Calibri"/>
                          <a:ea typeface="Calibri"/>
                          <a:cs typeface="Calibri"/>
                        </a:rPr>
                        <a:t>School District 113</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39,177</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-$48,511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45,043</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54,376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$53,203</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57,896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rPr>
                        <a:t>$64,322</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-$69,066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$78,000 = $53.86/hr.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938622048"/>
              </p:ext>
            </p:extLst>
          </p:nvPr>
        </p:nvGraphicFramePr>
        <p:xfrm>
          <a:off x="342900" y="1919467"/>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185</a:t>
                      </a:r>
                      <a:r>
                        <a:rPr lang="en-US" sz="2000" u="none" strike="noStrike" cap="none" dirty="0">
                          <a:solidFill>
                            <a:schemeClr val="tx1"/>
                          </a:solidFill>
                          <a:latin typeface="+mj-lt"/>
                          <a:ea typeface="Calibri"/>
                          <a:cs typeface="Calibri"/>
                          <a:sym typeface="Calibri"/>
                        </a:rPr>
                        <a:t>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$87,696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$99,383</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226</a:t>
                      </a:r>
                      <a:r>
                        <a:rPr lang="en-US" sz="2000" u="none" strike="noStrike" cap="none" dirty="0">
                          <a:solidFill>
                            <a:schemeClr val="tx1"/>
                          </a:solidFill>
                          <a:latin typeface="+mj-lt"/>
                          <a:ea typeface="Calibri"/>
                          <a:cs typeface="Calibri"/>
                          <a:sym typeface="Calibri"/>
                        </a:rPr>
                        <a:t>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110,132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125,101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a:rPr>
                        <a:t>$140,000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a:rPr>
                        <a:t>$140,000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algn="l">
              <a:lnSpc>
                <a:spcPct val="120000"/>
              </a:lnSpc>
              <a:spcBef>
                <a:spcPts val="0"/>
              </a:spcBef>
              <a:buClr>
                <a:srgbClr val="002060"/>
              </a:buClr>
              <a:buSzPts val="4770"/>
            </a:pPr>
            <a:r>
              <a:rPr lang="en-US" sz="4750" b="1" dirty="0">
                <a:solidFill>
                  <a:srgbClr val="272D41"/>
                </a:solidFill>
                <a:latin typeface="Tahoma"/>
                <a:ea typeface="Tahoma"/>
                <a:cs typeface="Tahoma"/>
              </a:rPr>
              <a:t>Administrator Salaries</a:t>
            </a:r>
            <a:br>
              <a:rPr lang="en-US" sz="4750" b="1" dirty="0"/>
            </a:br>
            <a:r>
              <a:rPr lang="en-US" sz="3600" dirty="0">
                <a:solidFill>
                  <a:schemeClr val="tx2">
                    <a:lumMod val="75000"/>
                  </a:schemeClr>
                </a:solidFill>
                <a:latin typeface="Calibri"/>
                <a:ea typeface="Tahoma"/>
                <a:cs typeface="Calibri"/>
              </a:rPr>
              <a:t>Cass Lake-Bena Public Schools</a:t>
            </a:r>
            <a:endParaRPr dirty="0">
              <a:solidFill>
                <a:schemeClr val="tx2">
                  <a:lumMod val="75000"/>
                </a:schemeClr>
              </a:solidFill>
              <a:latin typeface="Calibri"/>
              <a:ea typeface="Tahoma"/>
              <a:cs typeface="Calibri"/>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a:ea typeface="Calibri"/>
                <a:cs typeface="Calibri"/>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lang="en-US" sz="2000" dirty="0">
                <a:solidFill>
                  <a:srgbClr val="272D41"/>
                </a:solidFill>
                <a:latin typeface="Arial" panose="020B0604020202020204"/>
              </a:rPr>
              <a:t>181</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$95,000 = $64.19/hr.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$140,000 = $67.31/hr.</a:t>
            </a:r>
            <a:endParaRPr lang="en-US" sz="2000" dirty="0">
              <a:solidFill>
                <a:srgbClr val="7030A0"/>
              </a:solidFill>
              <a:latin typeface="Arial" panose="020B0604020202020204"/>
              <a:cs typeface="Arial"/>
            </a:endParaRP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lIns="91440" tIns="45720" rIns="91440" bIns="45720" rtlCol="0" anchor="t">
            <a:spAutoFit/>
          </a:bodyPr>
          <a:lstStyle/>
          <a:p>
            <a:r>
              <a:rPr lang="en-US" b="1" dirty="0">
                <a:solidFill>
                  <a:srgbClr val="814892"/>
                </a:solidFill>
              </a:rPr>
              <a:t>$365-$7,865</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lIns="91440" tIns="45720" rIns="91440" bIns="45720" rtlCol="0" anchor="t">
            <a:spAutoFit/>
          </a:bodyPr>
          <a:lstStyle/>
          <a:p>
            <a:r>
              <a:rPr lang="en-US" b="1" dirty="0">
                <a:solidFill>
                  <a:srgbClr val="814892"/>
                </a:solidFill>
              </a:rPr>
              <a:t>$   276 -$7,865</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337</TotalTime>
  <Words>1142</Words>
  <Application>Microsoft Office PowerPoint</Application>
  <PresentationFormat>On-screen Show (4:3)</PresentationFormat>
  <Paragraphs>117</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Cass Lake-Bena Public Schools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149</cp:revision>
  <dcterms:created xsi:type="dcterms:W3CDTF">2022-08-02T19:12:40Z</dcterms:created>
  <dcterms:modified xsi:type="dcterms:W3CDTF">2024-02-27T21:09:56Z</dcterms:modified>
</cp:coreProperties>
</file>