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135E8-E501-63FB-171A-31C903CE72D1}" v="156" dt="2024-02-26T20:01:43.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43" autoAdjust="0"/>
    <p:restoredTop sz="95618"/>
  </p:normalViewPr>
  <p:slideViewPr>
    <p:cSldViewPr snapToGrid="0" snapToObjects="1">
      <p:cViewPr>
        <p:scale>
          <a:sx n="70" d="100"/>
          <a:sy n="70" d="100"/>
        </p:scale>
        <p:origin x="1338" y="25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2/27/2024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2/27/2024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2/27/2024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jpe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a:cs typeface="Times New Roman"/>
              </a:rPr>
              <a:t>$39,177-$54,682</a:t>
            </a:r>
            <a:endParaRPr lang="en-US" sz="1400" dirty="0">
              <a:ea typeface="Calibri"/>
              <a:cs typeface="Times New Roman"/>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a:cs typeface="Times New Roman"/>
              </a:rPr>
              <a:t>$64,332- $82,880</a:t>
            </a:r>
            <a:endParaRPr lang="en-US" sz="1400" dirty="0">
              <a:ea typeface="Calibri"/>
              <a:cs typeface="Times New Roman"/>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a:ea typeface="Calibri"/>
                <a:cs typeface="Times New Roman"/>
              </a:rPr>
              <a:t>The </a:t>
            </a:r>
            <a:r>
              <a:rPr lang="en-US" sz="1400" b="1" dirty="0">
                <a:latin typeface="Calibri"/>
                <a:ea typeface="Calibri"/>
                <a:cs typeface="Times New Roman"/>
              </a:rPr>
              <a:t>average</a:t>
            </a:r>
            <a:r>
              <a:rPr lang="en-US" sz="1400" dirty="0">
                <a:latin typeface="Calibri"/>
                <a:ea typeface="Calibri"/>
                <a:cs typeface="Times New Roman"/>
              </a:rPr>
              <a:t> wage of all </a:t>
            </a:r>
            <a:r>
              <a:rPr lang="en-US" sz="1400" b="1" dirty="0">
                <a:latin typeface="Calibri"/>
                <a:ea typeface="Calibri"/>
                <a:cs typeface="Times New Roman"/>
              </a:rPr>
              <a:t>full-time workers </a:t>
            </a:r>
            <a:r>
              <a:rPr lang="en-US" sz="1400" dirty="0">
                <a:latin typeface="Calibri"/>
                <a:ea typeface="Calibri"/>
                <a:cs typeface="Times New Roman"/>
              </a:rPr>
              <a:t>in the county: </a:t>
            </a:r>
            <a:r>
              <a:rPr lang="en-US" sz="1400" b="1" dirty="0">
                <a:latin typeface="Calibri"/>
                <a:ea typeface="Calibri"/>
                <a:cs typeface="Times New Roman"/>
              </a:rPr>
              <a:t>$40,924</a:t>
            </a:r>
            <a:r>
              <a:rPr lang="en-US" sz="1400" dirty="0">
                <a:solidFill>
                  <a:srgbClr val="272D41"/>
                </a:solidFill>
                <a:ea typeface="Calibri"/>
                <a:cs typeface="Times New Roman"/>
              </a:rPr>
              <a:t>*</a:t>
            </a:r>
            <a:endParaRPr lang="en-US" sz="1400" baseline="30000" dirty="0">
              <a:solidFill>
                <a:srgbClr val="272D41"/>
              </a:solidFill>
              <a:latin typeface="Calibri"/>
              <a:ea typeface="Calibri"/>
              <a:cs typeface="Times New Roman"/>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a:ea typeface="Calibri"/>
                <a:cs typeface="Times New Roman"/>
              </a:rPr>
              <a:t>Median            </a:t>
            </a:r>
            <a:r>
              <a:rPr lang="en-US" sz="1400" b="1" dirty="0">
                <a:latin typeface="Calibri"/>
                <a:ea typeface="Calibri"/>
                <a:cs typeface="Times New Roman"/>
              </a:rPr>
              <a:t>home </a:t>
            </a:r>
            <a:r>
              <a:rPr lang="en-US" sz="1400" dirty="0">
                <a:latin typeface="Calibri"/>
                <a:ea typeface="Calibri"/>
                <a:cs typeface="Times New Roman"/>
              </a:rPr>
              <a:t>value: </a:t>
            </a:r>
            <a:r>
              <a:rPr lang="en-US" sz="1400" b="1" dirty="0">
                <a:latin typeface="Calibri"/>
                <a:ea typeface="Calibri"/>
                <a:cs typeface="Times New Roman"/>
              </a:rPr>
              <a:t>$321,580*</a:t>
            </a:r>
            <a:endParaRPr lang="en-US" sz="1400" dirty="0">
              <a:latin typeface="Calibri"/>
              <a:ea typeface="Calibri"/>
              <a:cs typeface="Times New Roman"/>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a:ea typeface="Calibri"/>
                <a:cs typeface="Times New Roman"/>
              </a:rPr>
              <a:t>Fair Market rent for a </a:t>
            </a:r>
            <a:r>
              <a:rPr lang="en-US" sz="1400" b="1" dirty="0">
                <a:latin typeface="Calibri"/>
                <a:ea typeface="Calibri"/>
                <a:cs typeface="Times New Roman"/>
              </a:rPr>
              <a:t>2-bedroom apartment:</a:t>
            </a:r>
            <a:r>
              <a:rPr lang="en-US" sz="1400" dirty="0">
                <a:latin typeface="Calibri"/>
                <a:ea typeface="Calibri"/>
                <a:cs typeface="Times New Roman"/>
              </a:rPr>
              <a:t> </a:t>
            </a:r>
            <a:r>
              <a:rPr lang="en-US" sz="1400" b="1" dirty="0">
                <a:latin typeface="Calibri"/>
                <a:ea typeface="Calibri"/>
                <a:cs typeface="Times New Roman"/>
              </a:rPr>
              <a:t>$875</a:t>
            </a:r>
            <a:r>
              <a:rPr lang="en-US" sz="1400" dirty="0">
                <a:solidFill>
                  <a:srgbClr val="272D41"/>
                </a:solidFill>
                <a:ea typeface="Calibri"/>
                <a:cs typeface="Times New Roman"/>
              </a:rPr>
              <a:t>*</a:t>
            </a:r>
            <a:endParaRPr lang="en-US" sz="1400" b="1" dirty="0">
              <a:latin typeface="Calibri"/>
              <a:ea typeface="Calibri"/>
              <a:cs typeface="Times New Roman"/>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10795" y="9101586"/>
            <a:ext cx="992579" cy="301621"/>
          </a:xfrm>
          <a:prstGeom prst="rect">
            <a:avLst/>
          </a:prstGeom>
          <a:noFill/>
        </p:spPr>
        <p:txBody>
          <a:bodyPr wrap="square" lIns="91440" tIns="45720" rIns="91440" bIns="45720" rtlCol="0" anchor="t">
            <a:spAutoFit/>
          </a:bodyPr>
          <a:lstStyle/>
          <a:p>
            <a:pPr algn="r">
              <a:lnSpc>
                <a:spcPct val="107000"/>
              </a:lnSpc>
              <a:spcAft>
                <a:spcPts val="880"/>
              </a:spcAft>
            </a:pPr>
            <a:r>
              <a:rPr lang="en-US" sz="650" dirty="0">
                <a:latin typeface="+mj-lt"/>
                <a:ea typeface="Calibri"/>
                <a:cs typeface="Times New Roman"/>
              </a:rPr>
              <a:t>Created by CSM .2.26.24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t> Cass County, MN</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lIns="91440" tIns="45720" rIns="91440" bIns="45720" rtlCol="0" anchor="t">
            <a:spAutoFit/>
          </a:bodyPr>
          <a:lstStyle/>
          <a:p>
            <a:r>
              <a:rPr lang="en-US" sz="1400" b="1" dirty="0">
                <a:solidFill>
                  <a:srgbClr val="814892"/>
                </a:solidFill>
              </a:rPr>
              <a:t>$365-$7,865</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lIns="91440" tIns="45720" rIns="91440" bIns="45720" rtlCol="0" anchor="t">
            <a:spAutoFit/>
          </a:bodyPr>
          <a:lstStyle/>
          <a:p>
            <a:r>
              <a:rPr lang="en-US" sz="1400" b="1" dirty="0">
                <a:solidFill>
                  <a:srgbClr val="814892"/>
                </a:solidFill>
              </a:rPr>
              <a:t>$276 -$7,865</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1"/>
          <a:srcRect l="32375" t="34677" r="32570" b="37292"/>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9" name="Picture 28" descr="A screenshot of a house&#10;&#10;Description automatically generated">
            <a:extLst>
              <a:ext uri="{FF2B5EF4-FFF2-40B4-BE49-F238E27FC236}">
                <a16:creationId xmlns:a16="http://schemas.microsoft.com/office/drawing/2014/main" id="{37157F6A-27AB-4A1E-6DBC-FDF42D962137}"/>
              </a:ext>
            </a:extLst>
          </p:cNvPr>
          <p:cNvPicPr>
            <a:picLocks noChangeAspect="1"/>
          </p:cNvPicPr>
          <p:nvPr/>
        </p:nvPicPr>
        <p:blipFill rotWithShape="1">
          <a:blip r:embed="rId32"/>
          <a:srcRect l="25017" t="46236" r="25209" b="24391"/>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8" name="Picture 7" descr="Map of Minnesota highlighting Cass County">
            <a:extLst>
              <a:ext uri="{FF2B5EF4-FFF2-40B4-BE49-F238E27FC236}">
                <a16:creationId xmlns:a16="http://schemas.microsoft.com/office/drawing/2014/main" id="{29ABFD17-DF6B-ACAB-8000-2D49DF5D2248}"/>
              </a:ext>
            </a:extLst>
          </p:cNvPr>
          <p:cNvPicPr>
            <a:picLocks noChangeAspect="1"/>
          </p:cNvPicPr>
          <p:nvPr/>
        </p:nvPicPr>
        <p:blipFill>
          <a:blip r:embed="rId33"/>
          <a:stretch>
            <a:fillRect/>
          </a:stretch>
        </p:blipFill>
        <p:spPr>
          <a:xfrm>
            <a:off x="6207052" y="396490"/>
            <a:ext cx="960423" cy="1042236"/>
          </a:xfrm>
          <a:prstGeom prst="rect">
            <a:avLst/>
          </a:prstGeom>
        </p:spPr>
      </p:pic>
      <p:pic>
        <p:nvPicPr>
          <p:cNvPr id="3" name="Picture 2">
            <a:extLst>
              <a:ext uri="{FF2B5EF4-FFF2-40B4-BE49-F238E27FC236}">
                <a16:creationId xmlns:a16="http://schemas.microsoft.com/office/drawing/2014/main" id="{19D0416E-5928-02DE-334F-7FE03B598BEB}"/>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b="14161"/>
          <a:stretch/>
        </p:blipFill>
        <p:spPr bwMode="auto">
          <a:xfrm>
            <a:off x="2006483" y="5505957"/>
            <a:ext cx="2596873" cy="1867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$47,000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$150,000</a:t>
            </a:r>
          </a:p>
        </p:txBody>
      </p:sp>
      <p:pic>
        <p:nvPicPr>
          <p:cNvPr id="1028" name="Picture 4">
            <a:extLst>
              <a:ext uri="{FF2B5EF4-FFF2-40B4-BE49-F238E27FC236}">
                <a16:creationId xmlns:a16="http://schemas.microsoft.com/office/drawing/2014/main" id="{581ACE61-C0DF-498A-8E6A-10BB1795DBB2}"/>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l="8486" r="18922" b="16934"/>
          <a:stretch/>
        </p:blipFill>
        <p:spPr bwMode="auto">
          <a:xfrm>
            <a:off x="4720229" y="5477766"/>
            <a:ext cx="2646377" cy="18642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$73,600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$362,000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20358</TotalTime>
  <Words>282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105</cp:revision>
  <cp:lastPrinted>2023-03-21T15:20:22Z</cp:lastPrinted>
  <dcterms:created xsi:type="dcterms:W3CDTF">2022-05-24T17:15:36Z</dcterms:created>
  <dcterms:modified xsi:type="dcterms:W3CDTF">2024-02-27T20:50:55Z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