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9B93A3-27A7-475C-A73F-8ACDF65C30E4}">
  <a:tblStyle styleId="{EB9B93A3-27A7-475C-A73F-8ACDF65C30E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07" autoAdjust="0"/>
  </p:normalViewPr>
  <p:slideViewPr>
    <p:cSldViewPr snapToGrid="0">
      <p:cViewPr varScale="1">
        <p:scale>
          <a:sx n="55" d="100"/>
          <a:sy n="55"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t>Updated 12/6/22 with 22/23 salaries </a:t>
            </a:r>
          </a:p>
          <a:p>
            <a:pPr marL="0" lvl="0" indent="0" algn="l" rtl="0">
              <a:spcBef>
                <a:spcPts val="0"/>
              </a:spcBef>
              <a:spcAft>
                <a:spcPts val="0"/>
              </a:spcAft>
              <a:buClr>
                <a:schemeClr val="dk1"/>
              </a:buClr>
              <a:buSzPts val="1200"/>
              <a:buFont typeface="Calibri"/>
              <a:buNone/>
            </a:pPr>
            <a:endParaRPr lang="en-US" b="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12/6/22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12/6/22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12/6/22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12/6/22 with 22/23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21079309"/>
              </p:ext>
            </p:extLst>
          </p:nvPr>
        </p:nvGraphicFramePr>
        <p:xfrm>
          <a:off x="363415" y="2105213"/>
          <a:ext cx="4081250" cy="3378127"/>
        </p:xfrm>
        <a:graphic>
          <a:graphicData uri="http://schemas.openxmlformats.org/drawingml/2006/table">
            <a:tbl>
              <a:tblPr>
                <a:noFill/>
                <a:tableStyleId>{EB9B93A3-27A7-475C-A73F-8ACDF65C30E4}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400" b="1" u="none" strike="noStrike" cap="none" dirty="0">
                          <a:solidFill>
                            <a:srgbClr val="002060"/>
                          </a:solidFill>
                          <a:latin typeface="Calibri"/>
                          <a:ea typeface="Calibri"/>
                          <a:cs typeface="Calibri"/>
                          <a:sym typeface="Calibri"/>
                        </a:rPr>
                        <a:t>Detroit Public Schools Community District </a:t>
                      </a:r>
                      <a:r>
                        <a:rPr lang="en-US" sz="1400" b="1" u="none" strike="noStrike" cap="none" dirty="0">
                          <a:solidFill>
                            <a:srgbClr val="002060"/>
                          </a:solidFill>
                          <a:latin typeface="Calibri"/>
                          <a:ea typeface="Calibri"/>
                          <a:cs typeface="Calibri"/>
                          <a:sym typeface="Calibri"/>
                        </a:rPr>
                        <a:t>(22-23)</a:t>
                      </a:r>
                      <a:endParaRPr sz="1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$43,482-$46,092</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400" b="1" u="none" strike="noStrike" kern="1200" cap="none" dirty="0">
                          <a:solidFill>
                            <a:srgbClr val="002060"/>
                          </a:solidFill>
                          <a:latin typeface="Calibri"/>
                          <a:ea typeface="Calibri"/>
                          <a:cs typeface="Calibri"/>
                          <a:sym typeface="Calibri"/>
                        </a:rPr>
                        <a:t>Dearborn Public Schools </a:t>
                      </a:r>
                      <a:r>
                        <a:rPr lang="en-US" sz="1400" b="1" u="none" strike="noStrike" cap="none" dirty="0">
                          <a:solidFill>
                            <a:srgbClr val="002060"/>
                          </a:solidFill>
                          <a:latin typeface="Calibri"/>
                          <a:ea typeface="Calibri"/>
                          <a:cs typeface="Calibri"/>
                          <a:sym typeface="Calibri"/>
                        </a:rPr>
                        <a:t>(22-23)</a:t>
                      </a:r>
                      <a:endParaRPr sz="1400" b="1"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$38,500-$39,757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Calibri"/>
                          <a:cs typeface="Calibri"/>
                          <a:sym typeface="Calibri"/>
                        </a:rPr>
                        <a:t>Plymouth-Canton Community Schools </a:t>
                      </a:r>
                      <a:r>
                        <a:rPr kumimoji="0" lang="en-US" sz="1400" b="1" i="0" u="none" strike="noStrike" kern="1200" cap="none" spc="0" normalizeH="0" baseline="0" noProof="0" dirty="0">
                          <a:ln>
                            <a:noFill/>
                          </a:ln>
                          <a:solidFill>
                            <a:srgbClr val="002060"/>
                          </a:solidFill>
                          <a:effectLst/>
                          <a:uLnTx/>
                          <a:uFillTx/>
                          <a:latin typeface="Calibri"/>
                          <a:ea typeface="Calibri"/>
                          <a:cs typeface="Calibri"/>
                          <a:sym typeface="Calibri"/>
                        </a:rPr>
                        <a:t>(22-23)</a:t>
                      </a:r>
                      <a:endParaRPr kumimoji="0" lang="en-US" sz="1400" b="0" i="0" u="none" strike="noStrike" kern="1200" cap="none" spc="0" normalizeH="0" baseline="0" noProof="0" dirty="0">
                        <a:ln>
                          <a:noFill/>
                        </a:ln>
                        <a:solidFill>
                          <a:srgbClr val="002060"/>
                        </a:solidFill>
                        <a:effectLst/>
                        <a:uLnTx/>
                        <a:uFillTx/>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$46,156-$48,552</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$43,500 </a:t>
            </a:r>
            <a:r>
              <a:rPr lang="en-US" sz="2400">
                <a:solidFill>
                  <a:srgbClr val="7030A0"/>
                </a:solidFill>
                <a:latin typeface="Arial"/>
                <a:ea typeface="Arial"/>
                <a:cs typeface="Arial"/>
                <a:sym typeface="Arial"/>
              </a:rPr>
              <a:t>= </a:t>
            </a:r>
            <a:r>
              <a:rPr lang="en-US" sz="2400">
                <a:solidFill>
                  <a:srgbClr val="7030A0"/>
                </a:solidFill>
              </a:rPr>
              <a:t>$29.39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1619254662"/>
              </p:ext>
            </p:extLst>
          </p:nvPr>
        </p:nvGraphicFramePr>
        <p:xfrm>
          <a:off x="363415" y="2105213"/>
          <a:ext cx="5544300" cy="3378127"/>
        </p:xfrm>
        <a:graphic>
          <a:graphicData uri="http://schemas.openxmlformats.org/drawingml/2006/table">
            <a:tbl>
              <a:tblPr>
                <a:noFill/>
                <a:tableStyleId>{EB9B93A3-27A7-475C-A73F-8ACDF65C30E4}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400" b="1" u="none" strike="noStrike" cap="none" dirty="0">
                          <a:solidFill>
                            <a:srgbClr val="002060"/>
                          </a:solidFill>
                          <a:latin typeface="Calibri"/>
                          <a:ea typeface="Calibri"/>
                          <a:cs typeface="Calibri"/>
                          <a:sym typeface="Calibri"/>
                        </a:rPr>
                        <a:t>Detroit Public Schools Community District </a:t>
                      </a:r>
                      <a:r>
                        <a:rPr lang="en-US" sz="1400" b="1" u="none" strike="noStrike" cap="none" dirty="0">
                          <a:solidFill>
                            <a:srgbClr val="002060"/>
                          </a:solidFill>
                          <a:latin typeface="Calibri"/>
                          <a:ea typeface="Calibri"/>
                          <a:cs typeface="Calibri"/>
                          <a:sym typeface="Calibri"/>
                        </a:rPr>
                        <a:t>(22-23)</a:t>
                      </a:r>
                      <a:endParaRPr sz="1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$43,482-$46,092</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$56,558-$58,821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400" b="1" u="none" strike="noStrike" kern="1200" cap="none" dirty="0">
                          <a:solidFill>
                            <a:srgbClr val="002060"/>
                          </a:solidFill>
                          <a:latin typeface="Calibri"/>
                          <a:ea typeface="Calibri"/>
                          <a:cs typeface="Calibri"/>
                          <a:sym typeface="Calibri"/>
                        </a:rPr>
                        <a:t>Dearborn Public Schools </a:t>
                      </a:r>
                      <a:r>
                        <a:rPr lang="en-US" sz="1400" b="1" u="none" strike="noStrike" cap="none" dirty="0">
                          <a:solidFill>
                            <a:srgbClr val="002060"/>
                          </a:solidFill>
                          <a:latin typeface="Calibri"/>
                          <a:ea typeface="Calibri"/>
                          <a:cs typeface="Calibri"/>
                          <a:sym typeface="Calibri"/>
                        </a:rPr>
                        <a:t>(22-23)</a:t>
                      </a:r>
                      <a:endParaRPr sz="1400" b="1"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$38,500-$39,757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$44,785-$46,042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Calibri"/>
                          <a:cs typeface="Calibri"/>
                          <a:sym typeface="Calibri"/>
                        </a:rPr>
                        <a:t>Plymouth-Canton Community Schools </a:t>
                      </a:r>
                      <a:r>
                        <a:rPr kumimoji="0" lang="en-US" sz="1400" b="1" i="0" u="none" strike="noStrike" kern="1200" cap="none" spc="0" normalizeH="0" baseline="0" noProof="0" dirty="0">
                          <a:ln>
                            <a:noFill/>
                          </a:ln>
                          <a:solidFill>
                            <a:srgbClr val="002060"/>
                          </a:solidFill>
                          <a:effectLst/>
                          <a:uLnTx/>
                          <a:uFillTx/>
                          <a:latin typeface="Calibri"/>
                          <a:ea typeface="Calibri"/>
                          <a:cs typeface="Calibri"/>
                          <a:sym typeface="Calibri"/>
                        </a:rPr>
                        <a:t>(22-23)</a:t>
                      </a:r>
                      <a:endParaRPr kumimoji="0" lang="en-US" sz="1400" b="0" i="0" u="none" strike="noStrike" kern="1200" cap="none" spc="0" normalizeH="0" baseline="0" noProof="0" dirty="0">
                        <a:ln>
                          <a:noFill/>
                        </a:ln>
                        <a:solidFill>
                          <a:srgbClr val="002060"/>
                        </a:solidFill>
                        <a:effectLst/>
                        <a:uLnTx/>
                        <a:uFillTx/>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$46,156-$48,552</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$58,134-$60,530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$52,700 </a:t>
            </a:r>
            <a:r>
              <a:rPr lang="en-US" sz="2400">
                <a:solidFill>
                  <a:srgbClr val="7030A0"/>
                </a:solidFill>
                <a:latin typeface="Arial"/>
                <a:ea typeface="Arial"/>
                <a:cs typeface="Arial"/>
                <a:sym typeface="Arial"/>
              </a:rPr>
              <a:t>= </a:t>
            </a:r>
            <a:r>
              <a:rPr lang="en-US" sz="2400">
                <a:solidFill>
                  <a:srgbClr val="7030A0"/>
                </a:solidFill>
              </a:rPr>
              <a:t>$35.61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236327152"/>
              </p:ext>
            </p:extLst>
          </p:nvPr>
        </p:nvGraphicFramePr>
        <p:xfrm>
          <a:off x="363415" y="2105213"/>
          <a:ext cx="8470400" cy="3378127"/>
        </p:xfrm>
        <a:graphic>
          <a:graphicData uri="http://schemas.openxmlformats.org/drawingml/2006/table">
            <a:tbl>
              <a:tblPr>
                <a:noFill/>
                <a:tableStyleId>{EB9B93A3-27A7-475C-A73F-8ACDF65C30E4}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400" b="1" u="none" strike="noStrike" cap="none" dirty="0">
                          <a:solidFill>
                            <a:srgbClr val="002060"/>
                          </a:solidFill>
                          <a:latin typeface="Calibri"/>
                          <a:ea typeface="Calibri"/>
                          <a:cs typeface="Calibri"/>
                          <a:sym typeface="Calibri"/>
                        </a:rPr>
                        <a:t>Detroit Public Schools Community District </a:t>
                      </a:r>
                      <a:r>
                        <a:rPr lang="en-US" sz="1400" b="1" u="none" strike="noStrike" cap="none" dirty="0">
                          <a:solidFill>
                            <a:srgbClr val="002060"/>
                          </a:solidFill>
                          <a:latin typeface="Calibri"/>
                          <a:ea typeface="Calibri"/>
                          <a:cs typeface="Calibri"/>
                          <a:sym typeface="Calibri"/>
                        </a:rPr>
                        <a:t>(22-23)</a:t>
                      </a:r>
                      <a:endParaRPr sz="1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$43,482-$46,092</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$56,558-$58,821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$60,198-$64,658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$86,790-$90,055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400" b="1" u="none" strike="noStrike" kern="1200" cap="none" dirty="0">
                          <a:solidFill>
                            <a:srgbClr val="002060"/>
                          </a:solidFill>
                          <a:latin typeface="Calibri"/>
                          <a:ea typeface="Calibri"/>
                          <a:cs typeface="Calibri"/>
                          <a:sym typeface="Calibri"/>
                        </a:rPr>
                        <a:t>Dearborn Public Schools </a:t>
                      </a:r>
                      <a:r>
                        <a:rPr lang="en-US" sz="1400" b="1" u="none" strike="noStrike" cap="none" dirty="0">
                          <a:solidFill>
                            <a:srgbClr val="002060"/>
                          </a:solidFill>
                          <a:latin typeface="Calibri"/>
                          <a:ea typeface="Calibri"/>
                          <a:cs typeface="Calibri"/>
                          <a:sym typeface="Calibri"/>
                        </a:rPr>
                        <a:t>(22-23)</a:t>
                      </a:r>
                      <a:endParaRPr sz="1400" b="1"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$38,500-$39,757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$44,785-$46,042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$49,239-$51,319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$81,120-$81,820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Calibri"/>
                          <a:cs typeface="Calibri"/>
                          <a:sym typeface="Calibri"/>
                        </a:rPr>
                        <a:t>Plymouth-Canton Community Schools </a:t>
                      </a:r>
                      <a:r>
                        <a:rPr kumimoji="0" lang="en-US" sz="1400" b="1" i="0" u="none" strike="noStrike" kern="1200" cap="none" spc="0" normalizeH="0" baseline="0" noProof="0" dirty="0">
                          <a:ln>
                            <a:noFill/>
                          </a:ln>
                          <a:solidFill>
                            <a:srgbClr val="002060"/>
                          </a:solidFill>
                          <a:effectLst/>
                          <a:uLnTx/>
                          <a:uFillTx/>
                          <a:latin typeface="Calibri"/>
                          <a:ea typeface="Calibri"/>
                          <a:cs typeface="Calibri"/>
                          <a:sym typeface="Calibri"/>
                        </a:rPr>
                        <a:t>(22-23)</a:t>
                      </a:r>
                      <a:endParaRPr kumimoji="0" lang="en-US" sz="1400" b="0" i="0" u="none" strike="noStrike" kern="1200" cap="none" spc="0" normalizeH="0" baseline="0" noProof="0" dirty="0">
                        <a:ln>
                          <a:noFill/>
                        </a:ln>
                        <a:solidFill>
                          <a:srgbClr val="002060"/>
                        </a:solidFill>
                        <a:effectLst/>
                        <a:uLnTx/>
                        <a:uFillTx/>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$46,156-$48,552</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$58,134-$60,530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$62,476-$66,511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$88,410-$89,713</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$85,600 </a:t>
            </a:r>
            <a:r>
              <a:rPr lang="en-US" sz="2400">
                <a:solidFill>
                  <a:srgbClr val="7030A0"/>
                </a:solidFill>
                <a:latin typeface="Arial"/>
                <a:ea typeface="Arial"/>
                <a:cs typeface="Arial"/>
                <a:sym typeface="Arial"/>
              </a:rPr>
              <a:t>= </a:t>
            </a:r>
            <a:r>
              <a:rPr lang="en-US" sz="2400">
                <a:solidFill>
                  <a:srgbClr val="7030A0"/>
                </a:solidFill>
              </a:rPr>
              <a:t>$57.84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1762723093"/>
              </p:ext>
            </p:extLst>
          </p:nvPr>
        </p:nvGraphicFramePr>
        <p:xfrm>
          <a:off x="421893" y="2539388"/>
          <a:ext cx="6975850" cy="1779223"/>
        </p:xfrm>
        <a:graphic>
          <a:graphicData uri="http://schemas.openxmlformats.org/drawingml/2006/table">
            <a:tbl>
              <a:tblPr>
                <a:noFill/>
                <a:tableStyleId>{EB9B93A3-27A7-475C-A73F-8ACDF65C30E4}</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202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$88,310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243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$105,555</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185 days</a:t>
            </a:r>
            <a:endParaRPr/>
          </a:p>
        </p:txBody>
      </p:sp>
      <p:sp>
        <p:nvSpPr>
          <p:cNvPr id="206" name="Google Shape;206;p29"/>
          <p:cNvSpPr txBox="1"/>
          <p:nvPr/>
        </p:nvSpPr>
        <p:spPr>
          <a:xfrm>
            <a:off x="3909818" y="6067651"/>
            <a:ext cx="460057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$88,000 </a:t>
            </a:r>
            <a:r>
              <a:rPr lang="en-US" sz="2000" dirty="0">
                <a:solidFill>
                  <a:srgbClr val="7030A0"/>
                </a:solidFill>
                <a:latin typeface="Arial"/>
                <a:ea typeface="Arial"/>
                <a:cs typeface="Arial"/>
                <a:sym typeface="Arial"/>
              </a:rPr>
              <a:t>= 54.45/hr. (@ 202 days)</a:t>
            </a:r>
            <a:endParaRPr dirty="0"/>
          </a:p>
          <a:p>
            <a:pPr marL="0" marR="0" lvl="0" indent="0" algn="ctr" rtl="0">
              <a:spcBef>
                <a:spcPts val="0"/>
              </a:spcBef>
              <a:spcAft>
                <a:spcPts val="0"/>
              </a:spcAft>
              <a:buNone/>
            </a:pPr>
            <a:r>
              <a:rPr lang="en-US" sz="2000" dirty="0">
                <a:solidFill>
                  <a:srgbClr val="7030A0"/>
                </a:solidFill>
              </a:rPr>
              <a:t>$105,000</a:t>
            </a:r>
            <a:r>
              <a:rPr lang="en-US" sz="2000" dirty="0">
                <a:solidFill>
                  <a:srgbClr val="7030A0"/>
                </a:solidFill>
                <a:latin typeface="Arial"/>
                <a:ea typeface="Arial"/>
                <a:cs typeface="Arial"/>
                <a:sym typeface="Arial"/>
              </a:rPr>
              <a:t> = $54.01/hr. (@243 days)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$2,250-$6,000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$500-$5,400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On-screen Show (4:3)</PresentationFormat>
  <Paragraphs>108</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2023-04-20T04:11:01Z</dcterms:modified>
</cp:coreProperties>
</file>