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8"/>
  </p:notesMasterIdLst>
  <p:sldIdLst>
    <p:sldId id="256" r:id="rId3"/>
    <p:sldId id="257" r:id="rId4"/>
    <p:sldId id="258" r:id="rId5"/>
    <p:sldId id="259" r:id="rId6"/>
    <p:sldId id="261" r:id="rId7"/>
  </p:sldIdLst>
  <p:sldSz cx="9144000" cy="6858000" type="screen4x3"/>
  <p:notesSz cx="6858000" cy="9144000"/>
  <p:embeddedFontLst>
    <p:embeddedFont>
      <p:font typeface="Calibri" panose="020F0502020204030204" pitchFamily="34" charset="0"/>
      <p:regular r:id="rId9"/>
      <p:bold r:id="rId10"/>
      <p:italic r:id="rId11"/>
      <p:boldItalic r:id="rId12"/>
    </p:embeddedFont>
    <p:embeddedFont>
      <p:font typeface="Tahoma" panose="020B0604030504040204" pitchFamily="34"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612192-4567-44CF-AE60-249CBC293D99}">
  <a:tblStyle styleId="{A5612192-4567-44CF-AE60-249CBC293D9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368" autoAdjust="0"/>
  </p:normalViewPr>
  <p:slideViewPr>
    <p:cSldViewPr snapToGrid="0">
      <p:cViewPr varScale="1">
        <p:scale>
          <a:sx n="75" d="100"/>
          <a:sy n="75" d="100"/>
        </p:scale>
        <p:origin x="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3/27/23 with 22/23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3/27/23 with 22/23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2" name="Google Shape;182;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3/27/23 with 22/23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1" name="Google Shape;191;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3/27/23 with 22/23 salaries </a:t>
            </a:r>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0" name="Google Shape;210;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76" name="Google Shape;176;p26"/>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2380290549"/>
              </p:ext>
            </p:extLst>
          </p:nvPr>
        </p:nvGraphicFramePr>
        <p:xfrm>
          <a:off x="363415" y="2105213"/>
          <a:ext cx="4081250" cy="2390575"/>
        </p:xfrm>
        <a:graphic>
          <a:graphicData uri="http://schemas.openxmlformats.org/drawingml/2006/table">
            <a:tbl>
              <a:tblPr>
                <a:noFill/>
                <a:tableStyleId>{A5612192-4567-44CF-AE60-249CBC293D99}</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Monroe Public Schools </a:t>
                      </a:r>
                      <a:r>
                        <a:rPr lang="en-US" sz="1800" b="1" dirty="0">
                          <a:solidFill>
                            <a:schemeClr val="dk2"/>
                          </a:solidFill>
                          <a:latin typeface="Calibri"/>
                          <a:ea typeface="Calibri"/>
                          <a:cs typeface="Calibri"/>
                          <a:sym typeface="Calibri"/>
                        </a:rPr>
                        <a:t>(22-23)</a:t>
                      </a:r>
                      <a:endParaRPr sz="18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$41,000-$44,500</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Bedford Public Schools </a:t>
                      </a:r>
                      <a:r>
                        <a:rPr lang="en-US" sz="1800" b="1" dirty="0">
                          <a:solidFill>
                            <a:schemeClr val="dk2"/>
                          </a:solidFill>
                          <a:latin typeface="Calibri"/>
                          <a:ea typeface="Calibri"/>
                          <a:cs typeface="Calibri"/>
                          <a:sym typeface="Calibri"/>
                        </a:rPr>
                        <a:t>(22-23)</a:t>
                      </a:r>
                      <a:endParaRPr sz="18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$40,000-$44,645</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78" name="Google Shape;178;p26"/>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186 days </a:t>
            </a:r>
            <a:r>
              <a:rPr lang="en-US" sz="2400">
                <a:solidFill>
                  <a:srgbClr val="7030A0"/>
                </a:solidFill>
                <a:latin typeface="Arial"/>
                <a:ea typeface="Arial"/>
                <a:cs typeface="Arial"/>
                <a:sym typeface="Arial"/>
              </a:rPr>
              <a:t>contract → </a:t>
            </a:r>
            <a:r>
              <a:rPr lang="en-US" sz="2400">
                <a:solidFill>
                  <a:srgbClr val="7030A0"/>
                </a:solidFill>
              </a:rPr>
              <a:t>$42,300 </a:t>
            </a:r>
            <a:r>
              <a:rPr lang="en-US" sz="2400">
                <a:solidFill>
                  <a:srgbClr val="7030A0"/>
                </a:solidFill>
                <a:latin typeface="Arial"/>
                <a:ea typeface="Arial"/>
                <a:cs typeface="Arial"/>
                <a:sym typeface="Arial"/>
              </a:rPr>
              <a:t>= </a:t>
            </a:r>
            <a:r>
              <a:rPr lang="en-US" sz="2400">
                <a:solidFill>
                  <a:srgbClr val="7030A0"/>
                </a:solidFill>
              </a:rPr>
              <a:t>$28.43</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7"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85" name="Google Shape;185;p27"/>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6" name="Google Shape;186;p27"/>
          <p:cNvGraphicFramePr/>
          <p:nvPr>
            <p:extLst>
              <p:ext uri="{D42A27DB-BD31-4B8C-83A1-F6EECF244321}">
                <p14:modId xmlns:p14="http://schemas.microsoft.com/office/powerpoint/2010/main" val="3461973702"/>
              </p:ext>
            </p:extLst>
          </p:nvPr>
        </p:nvGraphicFramePr>
        <p:xfrm>
          <a:off x="363415" y="2105213"/>
          <a:ext cx="5544300" cy="2390575"/>
        </p:xfrm>
        <a:graphic>
          <a:graphicData uri="http://schemas.openxmlformats.org/drawingml/2006/table">
            <a:tbl>
              <a:tblPr>
                <a:noFill/>
                <a:tableStyleId>{A5612192-4567-44CF-AE60-249CBC293D99}</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Monroe Public Schools </a:t>
                      </a:r>
                      <a:r>
                        <a:rPr lang="en-US" sz="1800" b="1" dirty="0">
                          <a:solidFill>
                            <a:schemeClr val="dk2"/>
                          </a:solidFill>
                          <a:latin typeface="Calibri"/>
                          <a:ea typeface="Calibri"/>
                          <a:cs typeface="Calibri"/>
                          <a:sym typeface="Calibri"/>
                        </a:rPr>
                        <a:t>(22-23)</a:t>
                      </a:r>
                      <a:endParaRPr sz="18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$41,000-$44,500</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$49,000-$51,500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Bedford Public Schools </a:t>
                      </a:r>
                      <a:r>
                        <a:rPr lang="en-US" sz="1800" b="1" dirty="0">
                          <a:solidFill>
                            <a:schemeClr val="dk2"/>
                          </a:solidFill>
                          <a:latin typeface="Calibri"/>
                          <a:ea typeface="Calibri"/>
                          <a:cs typeface="Calibri"/>
                          <a:sym typeface="Calibri"/>
                        </a:rPr>
                        <a:t>(22-23)</a:t>
                      </a:r>
                      <a:endParaRPr sz="18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$40,000-$44,645</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$47,621-$53,152</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87" name="Google Shape;187;p27"/>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186 days </a:t>
            </a:r>
            <a:r>
              <a:rPr lang="en-US" sz="2400">
                <a:solidFill>
                  <a:srgbClr val="7030A0"/>
                </a:solidFill>
                <a:latin typeface="Arial"/>
                <a:ea typeface="Arial"/>
                <a:cs typeface="Arial"/>
                <a:sym typeface="Arial"/>
              </a:rPr>
              <a:t>contract → </a:t>
            </a:r>
            <a:r>
              <a:rPr lang="en-US" sz="2400">
                <a:solidFill>
                  <a:srgbClr val="7030A0"/>
                </a:solidFill>
              </a:rPr>
              <a:t>$50,400 </a:t>
            </a:r>
            <a:r>
              <a:rPr lang="en-US" sz="2400">
                <a:solidFill>
                  <a:srgbClr val="7030A0"/>
                </a:solidFill>
                <a:latin typeface="Arial"/>
                <a:ea typeface="Arial"/>
                <a:cs typeface="Arial"/>
                <a:sym typeface="Arial"/>
              </a:rPr>
              <a:t>= </a:t>
            </a:r>
            <a:r>
              <a:rPr lang="en-US" sz="2400">
                <a:solidFill>
                  <a:srgbClr val="7030A0"/>
                </a:solidFill>
              </a:rPr>
              <a:t>$33.87</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8"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94" name="Google Shape;194;p28"/>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5" name="Google Shape;195;p28"/>
          <p:cNvGraphicFramePr/>
          <p:nvPr>
            <p:extLst>
              <p:ext uri="{D42A27DB-BD31-4B8C-83A1-F6EECF244321}">
                <p14:modId xmlns:p14="http://schemas.microsoft.com/office/powerpoint/2010/main" val="2907188027"/>
              </p:ext>
            </p:extLst>
          </p:nvPr>
        </p:nvGraphicFramePr>
        <p:xfrm>
          <a:off x="363415" y="2105213"/>
          <a:ext cx="8470400" cy="2390575"/>
        </p:xfrm>
        <a:graphic>
          <a:graphicData uri="http://schemas.openxmlformats.org/drawingml/2006/table">
            <a:tbl>
              <a:tblPr>
                <a:noFill/>
                <a:tableStyleId>{A5612192-4567-44CF-AE60-249CBC293D99}</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Monroe Public Schools </a:t>
                      </a:r>
                      <a:r>
                        <a:rPr lang="en-US" sz="1800" b="1" dirty="0">
                          <a:solidFill>
                            <a:schemeClr val="dk2"/>
                          </a:solidFill>
                          <a:latin typeface="Calibri"/>
                          <a:ea typeface="Calibri"/>
                          <a:cs typeface="Calibri"/>
                          <a:sym typeface="Calibri"/>
                        </a:rPr>
                        <a:t>(22-23)</a:t>
                      </a:r>
                      <a:endParaRPr sz="18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$41,000-$44,500</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$49,000-$51,500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$52,500-$54,000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$73,000-$78,000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Bedford Public Schools </a:t>
                      </a:r>
                      <a:r>
                        <a:rPr lang="en-US" sz="1800" b="1" dirty="0">
                          <a:solidFill>
                            <a:schemeClr val="dk2"/>
                          </a:solidFill>
                          <a:latin typeface="Calibri"/>
                          <a:ea typeface="Calibri"/>
                          <a:cs typeface="Calibri"/>
                          <a:sym typeface="Calibri"/>
                        </a:rPr>
                        <a:t>(22-23)</a:t>
                      </a:r>
                      <a:endParaRPr sz="18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$40,000-$44,645</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$47,621-$53,152</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$51,330-$56,526</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$71,667-$76,216</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96" name="Google Shape;196;p28"/>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186 days </a:t>
            </a:r>
            <a:r>
              <a:rPr lang="en-US" sz="2400">
                <a:solidFill>
                  <a:srgbClr val="7030A0"/>
                </a:solidFill>
                <a:latin typeface="Arial"/>
                <a:ea typeface="Arial"/>
                <a:cs typeface="Arial"/>
                <a:sym typeface="Arial"/>
              </a:rPr>
              <a:t>contract → </a:t>
            </a:r>
            <a:r>
              <a:rPr lang="en-US" sz="2400">
                <a:solidFill>
                  <a:srgbClr val="7030A0"/>
                </a:solidFill>
              </a:rPr>
              <a:t>$74,800 </a:t>
            </a:r>
            <a:r>
              <a:rPr lang="en-US" sz="2400">
                <a:solidFill>
                  <a:srgbClr val="7030A0"/>
                </a:solidFill>
                <a:latin typeface="Arial"/>
                <a:ea typeface="Arial"/>
                <a:cs typeface="Arial"/>
                <a:sym typeface="Arial"/>
              </a:rPr>
              <a:t>= </a:t>
            </a:r>
            <a:r>
              <a:rPr lang="en-US" sz="2400">
                <a:solidFill>
                  <a:srgbClr val="7030A0"/>
                </a:solidFill>
              </a:rPr>
              <a:t>$50.27</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3" name="Google Shape;213;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4" name="Google Shape;214;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5" name="Google Shape;215;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6" name="Google Shape;216;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17" name="Google Shape;217;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18" name="Google Shape;218;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19" name="Google Shape;219;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0" name="Google Shape;220;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4" name="Google Shape;224;p30"/>
          <p:cNvSpPr txBox="1"/>
          <p:nvPr/>
        </p:nvSpPr>
        <p:spPr>
          <a:xfrm>
            <a:off x="3925935" y="1995628"/>
            <a:ext cx="117037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LARGE</a:t>
            </a:r>
            <a:endParaRPr/>
          </a:p>
          <a:p>
            <a:pPr marL="0" marR="0" lvl="0" indent="0" algn="l" rtl="0">
              <a:spcBef>
                <a:spcPts val="0"/>
              </a:spcBef>
              <a:spcAft>
                <a:spcPts val="0"/>
              </a:spcAft>
              <a:buNone/>
            </a:pPr>
            <a:r>
              <a:rPr lang="en-US" sz="1000" b="1">
                <a:solidFill>
                  <a:schemeClr val="dk1"/>
                </a:solidFill>
                <a:latin typeface="Arial"/>
                <a:ea typeface="Arial"/>
                <a:cs typeface="Arial"/>
                <a:sym typeface="Arial"/>
              </a:rPr>
              <a:t>COMMITMENTS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 debate, or band</a:t>
            </a:r>
            <a:endParaRPr/>
          </a:p>
        </p:txBody>
      </p:sp>
      <p:sp>
        <p:nvSpPr>
          <p:cNvPr id="225" name="Google Shape;225;p30"/>
          <p:cNvSpPr txBox="1"/>
          <p:nvPr/>
        </p:nvSpPr>
        <p:spPr>
          <a:xfrm>
            <a:off x="2919579" y="3885444"/>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SMALL COMMITMENTS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robotics club or yearbook</a:t>
            </a:r>
            <a:endParaRPr/>
          </a:p>
        </p:txBody>
      </p:sp>
      <p:sp>
        <p:nvSpPr>
          <p:cNvPr id="226" name="Google Shape;226;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$1,020-$6,500</a:t>
            </a:r>
            <a:endParaRPr/>
          </a:p>
        </p:txBody>
      </p:sp>
      <p:sp>
        <p:nvSpPr>
          <p:cNvPr id="227" name="Google Shape;227;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$682-$6,594</a:t>
            </a:r>
            <a:endParaRPr/>
          </a:p>
        </p:txBody>
      </p:sp>
      <p:pic>
        <p:nvPicPr>
          <p:cNvPr id="228" name="Google Shape;228;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29" name="Google Shape;229;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814</Words>
  <Application>Microsoft Office PowerPoint</Application>
  <PresentationFormat>On-screen Show (4:3)</PresentationFormat>
  <Paragraphs>78</Paragraphs>
  <Slides>5</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Calibri</vt:lpstr>
      <vt:lpstr>Tahoma</vt:lpstr>
      <vt:lpstr>Arial</vt:lpstr>
      <vt:lpstr>Office Theme</vt:lpstr>
      <vt:lpstr>1_Office Theme</vt:lpstr>
      <vt:lpstr>Instructions</vt:lpstr>
      <vt:lpstr>Teacher Salaries school-year contracts</vt:lpstr>
      <vt:lpstr>Teacher Salaries school-year contracts</vt:lpstr>
      <vt:lpstr>Teacher Salaries school-year contracts</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Allie Bolter</cp:lastModifiedBy>
  <cp:revision>1</cp:revision>
  <dcterms:modified xsi:type="dcterms:W3CDTF">2023-04-20T04:34:40Z</dcterms:modified>
</cp:coreProperties>
</file>