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80218" autoAdjust="0"/>
  </p:normalViewPr>
  <p:slideViewPr>
    <p:cSldViewPr snapToGrid="0">
      <p:cViewPr varScale="1">
        <p:scale>
          <a:sx n="87" d="100"/>
          <a:sy n="87" d="100"/>
        </p:scale>
        <p:origin x="198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3/25/26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3/25/26</a:t>
            </a:r>
          </a:p>
          <a:p>
            <a:pPr marL="0" lvl="0" indent="0" algn="l" rtl="0">
              <a:spcBef>
                <a:spcPts val="0"/>
              </a:spcBef>
              <a:spcAft>
                <a:spcPts val="0"/>
              </a:spcAft>
              <a:buClr>
                <a:schemeClr val="dk1"/>
              </a:buClr>
              <a:buSzPts val="1200"/>
              <a:buFont typeface="Calibri"/>
              <a:buNone/>
            </a:pPr>
            <a:r>
              <a:rPr lang="en-US" dirty="0"/>
              <a:t>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$45K - $60K.  Teachers have a school year contract that is typically 186 days.  That means a starting teachers hourly wage is about $33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a:t>
            </a:r>
            <a:r>
              <a:rPr lang="en-US" dirty="0" err="1"/>
              <a:t>requestso</a:t>
            </a:r>
            <a:r>
              <a:rPr lang="en-US" dirty="0"/>
              <a:t>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3/25/26</a:t>
            </a:r>
          </a:p>
          <a:p>
            <a:pPr marL="0" lvl="0" indent="0" algn="l" rtl="0">
              <a:spcBef>
                <a:spcPts val="0"/>
              </a:spcBef>
              <a:spcAft>
                <a:spcPts val="0"/>
              </a:spcAft>
              <a:buClr>
                <a:schemeClr val="dk1"/>
              </a:buClr>
              <a:buSzPts val="1200"/>
              <a:buFont typeface="Calibri"/>
              <a:buNone/>
            </a:pPr>
            <a:r>
              <a:rPr lang="en-US" dirty="0"/>
              <a:t>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 time.  Our districts provide an increase for additional education which you can see on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3/25/26</a:t>
            </a:r>
          </a:p>
          <a:p>
            <a:pPr marL="0" lvl="0" indent="0" algn="l" rtl="0">
              <a:spcBef>
                <a:spcPts val="0"/>
              </a:spcBef>
              <a:spcAft>
                <a:spcPts val="0"/>
              </a:spcAft>
              <a:buClr>
                <a:schemeClr val="dk1"/>
              </a:buClr>
              <a:buSzPts val="1200"/>
              <a:buFont typeface="Calibri"/>
              <a:buNone/>
            </a:pPr>
            <a:r>
              <a:rPr lang="en-US" dirty="0"/>
              <a:t>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have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3/25/26</a:t>
            </a:r>
          </a:p>
          <a:p>
            <a:pPr marL="0" lvl="0" indent="0" algn="l" rtl="0">
              <a:spcBef>
                <a:spcPts val="0"/>
              </a:spcBef>
              <a:spcAft>
                <a:spcPts val="0"/>
              </a:spcAft>
              <a:buClr>
                <a:schemeClr val="dk1"/>
              </a:buClr>
              <a:buSzPts val="1200"/>
              <a:buFont typeface="Calibri"/>
              <a:buNone/>
            </a:pPr>
            <a:r>
              <a:rPr lang="en-US" dirty="0"/>
              <a:t>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a:t>Updated 3/25/26</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3/25/26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3/25/26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3/25/26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3/25/26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3/25/26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3/25/26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3/25/26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3/25/26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3/25/26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3/25/26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3/25/26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3/25/26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3/25/26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3/25/26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3/25/26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3/25/26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3/25/26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3/25/26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3/25/26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3/25/26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3/25/26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3/25/26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3/25/26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3/25/26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 xmlns:a14="http://schemas.microsoft.com/office/drawing/2010/main">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0" y="55852"/>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2219935034"/>
              </p:ext>
            </p:extLst>
          </p:nvPr>
        </p:nvGraphicFramePr>
        <p:xfrm>
          <a:off x="370822" y="1536060"/>
          <a:ext cx="4105432" cy="2743200"/>
        </p:xfrm>
        <a:graphic>
          <a:graphicData uri="http://schemas.openxmlformats.org/drawingml/2006/table">
            <a:tbl>
              <a:tblPr>
                <a:noFill/>
              </a:tblPr>
              <a:tblGrid>
                <a:gridCol w="2642392">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tblGrid>
              <a:tr h="914400">
                <a:tc>
                  <a:txBody>
                    <a:bodyPr/>
                    <a:lstStyle/>
                    <a:p>
                      <a:pPr marL="0" marR="0" lvl="0" indent="0" algn="l" rtl="0">
                        <a:lnSpc>
                          <a:spcPct val="100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b">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100000"/>
                        </a:lnSpc>
                        <a:spcBef>
                          <a:spcPts val="0"/>
                        </a:spcBef>
                        <a:spcAft>
                          <a:spcPts val="0"/>
                        </a:spcAft>
                        <a:buNone/>
                      </a:pPr>
                      <a:r>
                        <a:rPr lang="en-US" sz="2400" b="1" u="none" strike="noStrike" cap="none" dirty="0">
                          <a:solidFill>
                            <a:schemeClr val="tx2"/>
                          </a:solidFill>
                          <a:latin typeface="Calibri"/>
                          <a:ea typeface="Calibri"/>
                          <a:cs typeface="Calibri"/>
                          <a:sym typeface="Calibri"/>
                        </a:rPr>
                        <a:t>Worcester Public Schools </a:t>
                      </a:r>
                      <a:r>
                        <a:rPr lang="en-US" sz="1400" b="1" u="none" strike="noStrike" cap="none" dirty="0">
                          <a:solidFill>
                            <a:schemeClr val="tx2"/>
                          </a:solidFill>
                          <a:latin typeface="Calibri"/>
                          <a:ea typeface="Calibri"/>
                          <a:cs typeface="Calibri"/>
                          <a:sym typeface="Calibri"/>
                        </a:rPr>
                        <a:t>(25-26)</a:t>
                      </a:r>
                      <a:endParaRPr sz="1400" u="none" strike="noStrike" cap="none" dirty="0">
                        <a:solidFill>
                          <a:schemeClr val="tx2"/>
                        </a:solidFill>
                        <a:latin typeface="Calibri"/>
                        <a:ea typeface="Calibri"/>
                        <a:cs typeface="Calibri"/>
                        <a:sym typeface="Calibri"/>
                      </a:endParaRPr>
                    </a:p>
                  </a:txBody>
                  <a:tcPr marL="50000" marR="50000" marT="0" marB="0" anchor="b">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$61,410 - $68,966</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100000"/>
                        </a:lnSpc>
                        <a:spcBef>
                          <a:spcPts val="0"/>
                        </a:spcBef>
                        <a:spcAft>
                          <a:spcPts val="0"/>
                        </a:spcAft>
                        <a:buNone/>
                      </a:pPr>
                      <a:r>
                        <a:rPr lang="en-US" sz="2400" b="1" u="none" strike="noStrike" cap="none" dirty="0">
                          <a:solidFill>
                            <a:schemeClr val="tx2"/>
                          </a:solidFill>
                          <a:latin typeface="Calibri"/>
                          <a:ea typeface="Calibri"/>
                          <a:cs typeface="Calibri"/>
                          <a:sym typeface="Calibri"/>
                        </a:rPr>
                        <a:t>Fitchburg Public Schools</a:t>
                      </a:r>
                      <a:r>
                        <a:rPr lang="en-US" sz="1400" b="1" u="none" strike="noStrike" cap="none" dirty="0">
                          <a:solidFill>
                            <a:schemeClr val="tx2"/>
                          </a:solidFill>
                          <a:latin typeface="Calibri"/>
                          <a:ea typeface="Calibri"/>
                          <a:cs typeface="Times New Roman"/>
                          <a:sym typeface="Calibri"/>
                        </a:rPr>
                        <a:t> </a:t>
                      </a:r>
                      <a:r>
                        <a:rPr lang="en-US" sz="1400" b="1" u="none" strike="noStrike" cap="none" dirty="0">
                          <a:solidFill>
                            <a:schemeClr val="tx2"/>
                          </a:solidFill>
                          <a:latin typeface="Calibri"/>
                          <a:ea typeface="Calibri"/>
                          <a:cs typeface="Calibri"/>
                          <a:sym typeface="Calibri"/>
                        </a:rPr>
                        <a:t>(25-26)</a:t>
                      </a:r>
                      <a:endParaRPr sz="1400" b="1" u="none" strike="noStrike" cap="none" dirty="0">
                        <a:solidFill>
                          <a:schemeClr val="tx2"/>
                        </a:solidFill>
                        <a:latin typeface="Calibri"/>
                        <a:ea typeface="Calibri"/>
                        <a:cs typeface="Calibri"/>
                        <a:sym typeface="Calibri"/>
                      </a:endParaRPr>
                    </a:p>
                  </a:txBody>
                  <a:tcPr marL="50000" marR="50000" marT="0" marB="0" anchor="b">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$57,019 - $63,698</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185-day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$60,000 = $41.00/hr.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50511E33-CF2C-24D9-E7F9-A70AAA898B1D}"/>
              </a:ext>
            </a:extLst>
          </p:cNvPr>
          <p:cNvGraphicFramePr>
            <a:graphicFrameLocks noGrp="1"/>
          </p:cNvGraphicFramePr>
          <p:nvPr>
            <p:extLst>
              <p:ext uri="{D42A27DB-BD31-4B8C-83A1-F6EECF244321}">
                <p14:modId xmlns:p14="http://schemas.microsoft.com/office/powerpoint/2010/main" val="1696785011"/>
              </p:ext>
            </p:extLst>
          </p:nvPr>
        </p:nvGraphicFramePr>
        <p:xfrm>
          <a:off x="370822" y="4287430"/>
          <a:ext cx="4105432" cy="914400"/>
        </p:xfrm>
        <a:graphic>
          <a:graphicData uri="http://schemas.openxmlformats.org/drawingml/2006/table">
            <a:tbl>
              <a:tblPr>
                <a:noFill/>
              </a:tblPr>
              <a:tblGrid>
                <a:gridCol w="2642392">
                  <a:extLst>
                    <a:ext uri="{9D8B030D-6E8A-4147-A177-3AD203B41FA5}">
                      <a16:colId xmlns:a16="http://schemas.microsoft.com/office/drawing/2014/main" val="2945189630"/>
                    </a:ext>
                  </a:extLst>
                </a:gridCol>
                <a:gridCol w="1463040">
                  <a:extLst>
                    <a:ext uri="{9D8B030D-6E8A-4147-A177-3AD203B41FA5}">
                      <a16:colId xmlns:a16="http://schemas.microsoft.com/office/drawing/2014/main" val="2303811374"/>
                    </a:ext>
                  </a:extLst>
                </a:gridCol>
              </a:tblGrid>
              <a:tr h="914400">
                <a:tc>
                  <a:txBody>
                    <a:bodyPr/>
                    <a:lstStyle/>
                    <a:p>
                      <a:pPr marL="0" marR="0" lvl="0" indent="0" algn="l" rtl="0">
                        <a:lnSpc>
                          <a:spcPct val="100000"/>
                        </a:lnSpc>
                        <a:spcBef>
                          <a:spcPts val="0"/>
                        </a:spcBef>
                        <a:spcAft>
                          <a:spcPts val="0"/>
                        </a:spcAft>
                        <a:buNone/>
                      </a:pPr>
                      <a:r>
                        <a:rPr lang="en-US" sz="2400" b="1" u="none" strike="noStrike" cap="none" dirty="0">
                          <a:solidFill>
                            <a:schemeClr val="tx2"/>
                          </a:solidFill>
                          <a:latin typeface="Calibri"/>
                          <a:ea typeface="Calibri"/>
                          <a:cs typeface="Calibri"/>
                          <a:sym typeface="Calibri"/>
                        </a:rPr>
                        <a:t>Leominster Public Schools</a:t>
                      </a:r>
                      <a:r>
                        <a:rPr lang="en-US" sz="1400" b="1" u="none" strike="noStrike" cap="none" dirty="0">
                          <a:solidFill>
                            <a:schemeClr val="tx2"/>
                          </a:solidFill>
                          <a:latin typeface="Calibri"/>
                          <a:ea typeface="Calibri"/>
                          <a:cs typeface="Times New Roman"/>
                          <a:sym typeface="Calibri"/>
                        </a:rPr>
                        <a:t> </a:t>
                      </a:r>
                      <a:r>
                        <a:rPr lang="en-US" sz="1400" b="1" u="none" strike="noStrike" cap="none" dirty="0">
                          <a:solidFill>
                            <a:schemeClr val="tx2"/>
                          </a:solidFill>
                          <a:latin typeface="Calibri"/>
                          <a:ea typeface="Calibri"/>
                          <a:cs typeface="Calibri"/>
                          <a:sym typeface="Calibri"/>
                        </a:rPr>
                        <a:t>(25-26)</a:t>
                      </a:r>
                      <a:endParaRPr sz="1400" b="1" u="none" strike="noStrike" cap="none" dirty="0">
                        <a:solidFill>
                          <a:schemeClr val="tx2"/>
                        </a:solidFill>
                        <a:latin typeface="Calibri"/>
                        <a:ea typeface="Calibri"/>
                        <a:cs typeface="Calibri"/>
                        <a:sym typeface="Calibri"/>
                      </a:endParaRPr>
                    </a:p>
                  </a:txBody>
                  <a:tcPr marL="50000" marR="50000" marT="0" marB="0" anchor="b">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$52,396 - $57,635</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482332944"/>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11247"/>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811017073"/>
              </p:ext>
            </p:extLst>
          </p:nvPr>
        </p:nvGraphicFramePr>
        <p:xfrm>
          <a:off x="302422" y="1437627"/>
          <a:ext cx="5568472" cy="2743200"/>
        </p:xfrm>
        <a:graphic>
          <a:graphicData uri="http://schemas.openxmlformats.org/drawingml/2006/table">
            <a:tbl>
              <a:tblPr>
                <a:noFill/>
              </a:tblPr>
              <a:tblGrid>
                <a:gridCol w="2642392">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tblGrid>
              <a:tr h="914400">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100000"/>
                        </a:lnSpc>
                        <a:spcBef>
                          <a:spcPts val="0"/>
                        </a:spcBef>
                        <a:spcAft>
                          <a:spcPts val="0"/>
                        </a:spcAft>
                        <a:buNone/>
                      </a:pPr>
                      <a:r>
                        <a:rPr lang="en-US" sz="2400" b="1" u="none" strike="noStrike" cap="none" dirty="0">
                          <a:solidFill>
                            <a:schemeClr val="tx2"/>
                          </a:solidFill>
                          <a:latin typeface="Calibri"/>
                          <a:ea typeface="Calibri"/>
                          <a:cs typeface="Calibri"/>
                          <a:sym typeface="Calibri"/>
                        </a:rPr>
                        <a:t>Worcester Public Schools </a:t>
                      </a:r>
                      <a:r>
                        <a:rPr lang="en-US" sz="1400" b="1" u="none" strike="noStrike" cap="none" dirty="0">
                          <a:solidFill>
                            <a:schemeClr val="tx2"/>
                          </a:solidFill>
                          <a:latin typeface="Calibri"/>
                          <a:ea typeface="Calibri"/>
                          <a:cs typeface="Calibri"/>
                          <a:sym typeface="Calibri"/>
                        </a:rPr>
                        <a:t>(25-26)</a:t>
                      </a:r>
                      <a:endParaRPr sz="1400" u="none" strike="noStrike" cap="none" dirty="0">
                        <a:solidFill>
                          <a:schemeClr val="tx2"/>
                        </a:solidFill>
                        <a:latin typeface="Calibri"/>
                        <a:ea typeface="Calibri"/>
                        <a:cs typeface="Calibri"/>
                        <a:sym typeface="Calibri"/>
                      </a:endParaRPr>
                    </a:p>
                  </a:txBody>
                  <a:tcPr marL="50000" marR="50000" marT="0" marB="0" anchor="b">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$61,410 - $68,966</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$75,543 - $81,691</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100000"/>
                        </a:lnSpc>
                        <a:spcBef>
                          <a:spcPts val="0"/>
                        </a:spcBef>
                        <a:spcAft>
                          <a:spcPts val="0"/>
                        </a:spcAft>
                        <a:buNone/>
                      </a:pPr>
                      <a:r>
                        <a:rPr lang="en-US" sz="2400" b="1" u="none" strike="noStrike" cap="none" dirty="0">
                          <a:solidFill>
                            <a:schemeClr val="tx2"/>
                          </a:solidFill>
                          <a:latin typeface="Calibri"/>
                          <a:ea typeface="Calibri"/>
                          <a:cs typeface="Calibri"/>
                          <a:sym typeface="Calibri"/>
                        </a:rPr>
                        <a:t>Fitchburg Public Schools</a:t>
                      </a:r>
                      <a:r>
                        <a:rPr lang="en-US" sz="1400" b="1" u="none" strike="noStrike" cap="none" dirty="0">
                          <a:solidFill>
                            <a:schemeClr val="tx2"/>
                          </a:solidFill>
                          <a:latin typeface="Calibri"/>
                          <a:ea typeface="Calibri"/>
                          <a:cs typeface="Times New Roman"/>
                          <a:sym typeface="Calibri"/>
                        </a:rPr>
                        <a:t> </a:t>
                      </a:r>
                      <a:r>
                        <a:rPr lang="en-US" sz="1400" b="1" u="none" strike="noStrike" cap="none" dirty="0">
                          <a:solidFill>
                            <a:schemeClr val="tx2"/>
                          </a:solidFill>
                          <a:latin typeface="Calibri"/>
                          <a:ea typeface="Calibri"/>
                          <a:cs typeface="Calibri"/>
                          <a:sym typeface="Calibri"/>
                        </a:rPr>
                        <a:t>(25-26)</a:t>
                      </a:r>
                      <a:endParaRPr sz="1400" b="1" u="none" strike="noStrike" cap="none" dirty="0">
                        <a:solidFill>
                          <a:schemeClr val="tx2"/>
                        </a:solidFill>
                        <a:latin typeface="Calibri"/>
                        <a:ea typeface="Calibri"/>
                        <a:cs typeface="Calibri"/>
                        <a:sym typeface="Calibri"/>
                      </a:endParaRPr>
                    </a:p>
                  </a:txBody>
                  <a:tcPr marL="50000" marR="50000" marT="0" marB="0" anchor="b">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$57,019 - $63,698</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$75,663 - $83,035</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185-day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$74,000 = $50.00/hr.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C0005FE5-3F5D-6C55-0579-F383AD986C29}"/>
              </a:ext>
            </a:extLst>
          </p:cNvPr>
          <p:cNvGraphicFramePr>
            <a:graphicFrameLocks noGrp="1"/>
          </p:cNvGraphicFramePr>
          <p:nvPr>
            <p:extLst>
              <p:ext uri="{D42A27DB-BD31-4B8C-83A1-F6EECF244321}">
                <p14:modId xmlns:p14="http://schemas.microsoft.com/office/powerpoint/2010/main" val="2143025365"/>
              </p:ext>
            </p:extLst>
          </p:nvPr>
        </p:nvGraphicFramePr>
        <p:xfrm>
          <a:off x="302422" y="4180827"/>
          <a:ext cx="5568472" cy="914400"/>
        </p:xfrm>
        <a:graphic>
          <a:graphicData uri="http://schemas.openxmlformats.org/drawingml/2006/table">
            <a:tbl>
              <a:tblPr>
                <a:noFill/>
              </a:tblPr>
              <a:tblGrid>
                <a:gridCol w="2642392">
                  <a:extLst>
                    <a:ext uri="{9D8B030D-6E8A-4147-A177-3AD203B41FA5}">
                      <a16:colId xmlns:a16="http://schemas.microsoft.com/office/drawing/2014/main" val="3777367962"/>
                    </a:ext>
                  </a:extLst>
                </a:gridCol>
                <a:gridCol w="1463040">
                  <a:extLst>
                    <a:ext uri="{9D8B030D-6E8A-4147-A177-3AD203B41FA5}">
                      <a16:colId xmlns:a16="http://schemas.microsoft.com/office/drawing/2014/main" val="838556405"/>
                    </a:ext>
                  </a:extLst>
                </a:gridCol>
                <a:gridCol w="1463040">
                  <a:extLst>
                    <a:ext uri="{9D8B030D-6E8A-4147-A177-3AD203B41FA5}">
                      <a16:colId xmlns:a16="http://schemas.microsoft.com/office/drawing/2014/main" val="3399621998"/>
                    </a:ext>
                  </a:extLst>
                </a:gridCol>
              </a:tblGrid>
              <a:tr h="914400">
                <a:tc>
                  <a:txBody>
                    <a:bodyPr/>
                    <a:lstStyle/>
                    <a:p>
                      <a:pPr marL="0" marR="0" lvl="0" indent="0" algn="l" rtl="0">
                        <a:lnSpc>
                          <a:spcPct val="100000"/>
                        </a:lnSpc>
                        <a:spcBef>
                          <a:spcPts val="0"/>
                        </a:spcBef>
                        <a:spcAft>
                          <a:spcPts val="0"/>
                        </a:spcAft>
                        <a:buNone/>
                      </a:pPr>
                      <a:r>
                        <a:rPr lang="en-US" sz="2400" b="1" u="none" strike="noStrike" cap="none" dirty="0">
                          <a:solidFill>
                            <a:schemeClr val="tx2"/>
                          </a:solidFill>
                          <a:latin typeface="Calibri"/>
                          <a:ea typeface="Calibri"/>
                          <a:cs typeface="Calibri"/>
                          <a:sym typeface="Calibri"/>
                        </a:rPr>
                        <a:t>Leominster Public Schools</a:t>
                      </a:r>
                      <a:r>
                        <a:rPr lang="en-US" sz="1400" b="1" u="none" strike="noStrike" cap="none" dirty="0">
                          <a:solidFill>
                            <a:schemeClr val="tx2"/>
                          </a:solidFill>
                          <a:latin typeface="Calibri"/>
                          <a:ea typeface="Calibri"/>
                          <a:cs typeface="Times New Roman"/>
                          <a:sym typeface="Calibri"/>
                        </a:rPr>
                        <a:t> </a:t>
                      </a:r>
                      <a:r>
                        <a:rPr lang="en-US" sz="1400" b="1" u="none" strike="noStrike" cap="none" dirty="0">
                          <a:solidFill>
                            <a:schemeClr val="tx2"/>
                          </a:solidFill>
                          <a:latin typeface="Calibri"/>
                          <a:ea typeface="Calibri"/>
                          <a:cs typeface="Calibri"/>
                          <a:sym typeface="Calibri"/>
                        </a:rPr>
                        <a:t>(25-26)</a:t>
                      </a:r>
                      <a:endParaRPr sz="1400" b="1" u="none" strike="noStrike" cap="none" dirty="0">
                        <a:solidFill>
                          <a:schemeClr val="tx2"/>
                        </a:solidFill>
                        <a:latin typeface="Calibri"/>
                        <a:ea typeface="Calibri"/>
                        <a:cs typeface="Calibri"/>
                        <a:sym typeface="Calibri"/>
                      </a:endParaRPr>
                    </a:p>
                  </a:txBody>
                  <a:tcPr marL="50000" marR="50000" marT="0" marB="0" anchor="b">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$52,396 - $57,635</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$65,495 - $70,734</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388677742"/>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24203"/>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2125973790"/>
              </p:ext>
            </p:extLst>
          </p:nvPr>
        </p:nvGraphicFramePr>
        <p:xfrm>
          <a:off x="339227" y="1419082"/>
          <a:ext cx="8494552" cy="2743200"/>
        </p:xfrm>
        <a:graphic>
          <a:graphicData uri="http://schemas.openxmlformats.org/drawingml/2006/table">
            <a:tbl>
              <a:tblPr>
                <a:noFill/>
              </a:tblPr>
              <a:tblGrid>
                <a:gridCol w="2642392">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914400">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100000"/>
                        </a:lnSpc>
                        <a:spcBef>
                          <a:spcPts val="0"/>
                        </a:spcBef>
                        <a:spcAft>
                          <a:spcPts val="0"/>
                        </a:spcAft>
                        <a:buNone/>
                      </a:pPr>
                      <a:r>
                        <a:rPr lang="en-US" sz="2400" b="1" u="none" strike="noStrike" cap="none" dirty="0">
                          <a:solidFill>
                            <a:schemeClr val="tx2"/>
                          </a:solidFill>
                          <a:latin typeface="Calibri"/>
                          <a:ea typeface="Calibri"/>
                          <a:cs typeface="Calibri"/>
                          <a:sym typeface="Calibri"/>
                        </a:rPr>
                        <a:t>Worcester Public Schools </a:t>
                      </a:r>
                      <a:r>
                        <a:rPr lang="en-US" sz="1400" b="1" u="none" strike="noStrike" cap="none" dirty="0">
                          <a:solidFill>
                            <a:schemeClr val="tx2"/>
                          </a:solidFill>
                          <a:latin typeface="Calibri"/>
                          <a:ea typeface="Calibri"/>
                          <a:cs typeface="Calibri"/>
                          <a:sym typeface="Calibri"/>
                        </a:rPr>
                        <a:t>(25-26)</a:t>
                      </a:r>
                      <a:endParaRPr sz="1400" u="none" strike="noStrike" cap="none" dirty="0">
                        <a:solidFill>
                          <a:schemeClr val="tx2"/>
                        </a:solidFill>
                        <a:latin typeface="Calibri"/>
                        <a:ea typeface="Calibri"/>
                        <a:cs typeface="Calibri"/>
                        <a:sym typeface="Calibri"/>
                      </a:endParaRPr>
                    </a:p>
                  </a:txBody>
                  <a:tcPr marL="50000" marR="50000" marT="0" marB="0" anchor="b">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$61,410 - $68,966</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$75,543 - $81,691</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$83,366 - $90,432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$103,716 - $108,005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100000"/>
                        </a:lnSpc>
                        <a:spcBef>
                          <a:spcPts val="0"/>
                        </a:spcBef>
                        <a:spcAft>
                          <a:spcPts val="0"/>
                        </a:spcAft>
                        <a:buNone/>
                      </a:pPr>
                      <a:r>
                        <a:rPr lang="en-US" sz="2400" b="1" u="none" strike="noStrike" cap="none" dirty="0">
                          <a:solidFill>
                            <a:schemeClr val="tx2"/>
                          </a:solidFill>
                          <a:latin typeface="Calibri"/>
                          <a:ea typeface="Calibri"/>
                          <a:cs typeface="Calibri"/>
                          <a:sym typeface="Calibri"/>
                        </a:rPr>
                        <a:t>Fitchburg Public Schools</a:t>
                      </a:r>
                      <a:r>
                        <a:rPr lang="en-US" sz="1400" b="1" u="none" strike="noStrike" cap="none" dirty="0">
                          <a:solidFill>
                            <a:schemeClr val="tx2"/>
                          </a:solidFill>
                          <a:latin typeface="Calibri"/>
                          <a:ea typeface="Calibri"/>
                          <a:cs typeface="Times New Roman"/>
                          <a:sym typeface="Calibri"/>
                        </a:rPr>
                        <a:t> </a:t>
                      </a:r>
                      <a:r>
                        <a:rPr lang="en-US" sz="1400" b="1" u="none" strike="noStrike" cap="none" dirty="0">
                          <a:solidFill>
                            <a:schemeClr val="tx2"/>
                          </a:solidFill>
                          <a:latin typeface="Calibri"/>
                          <a:ea typeface="Calibri"/>
                          <a:cs typeface="Calibri"/>
                          <a:sym typeface="Calibri"/>
                        </a:rPr>
                        <a:t>(25-26)</a:t>
                      </a:r>
                      <a:endParaRPr sz="1400" b="1" u="none" strike="noStrike" cap="none" dirty="0">
                        <a:solidFill>
                          <a:schemeClr val="tx2"/>
                        </a:solidFill>
                        <a:latin typeface="Calibri"/>
                        <a:ea typeface="Calibri"/>
                        <a:cs typeface="Calibri"/>
                        <a:sym typeface="Calibri"/>
                      </a:endParaRPr>
                    </a:p>
                  </a:txBody>
                  <a:tcPr marL="50000" marR="50000" marT="0" marB="0" anchor="b">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$57,019 - $63,698</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$75,663 - $83,035</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$81,163 - $94,387</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$94,136 - $110,391</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185-day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$90,000 = $60.81/hr.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734C42A8-86F6-5B3A-2BD7-4FB330397607}"/>
              </a:ext>
            </a:extLst>
          </p:cNvPr>
          <p:cNvGraphicFramePr>
            <a:graphicFrameLocks noGrp="1"/>
          </p:cNvGraphicFramePr>
          <p:nvPr>
            <p:extLst>
              <p:ext uri="{D42A27DB-BD31-4B8C-83A1-F6EECF244321}">
                <p14:modId xmlns:p14="http://schemas.microsoft.com/office/powerpoint/2010/main" val="4171072086"/>
              </p:ext>
            </p:extLst>
          </p:nvPr>
        </p:nvGraphicFramePr>
        <p:xfrm>
          <a:off x="339227" y="4162282"/>
          <a:ext cx="8494552" cy="914400"/>
        </p:xfrm>
        <a:graphic>
          <a:graphicData uri="http://schemas.openxmlformats.org/drawingml/2006/table">
            <a:tbl>
              <a:tblPr>
                <a:noFill/>
              </a:tblPr>
              <a:tblGrid>
                <a:gridCol w="2642392">
                  <a:extLst>
                    <a:ext uri="{9D8B030D-6E8A-4147-A177-3AD203B41FA5}">
                      <a16:colId xmlns:a16="http://schemas.microsoft.com/office/drawing/2014/main" val="907252171"/>
                    </a:ext>
                  </a:extLst>
                </a:gridCol>
                <a:gridCol w="1463040">
                  <a:extLst>
                    <a:ext uri="{9D8B030D-6E8A-4147-A177-3AD203B41FA5}">
                      <a16:colId xmlns:a16="http://schemas.microsoft.com/office/drawing/2014/main" val="979315113"/>
                    </a:ext>
                  </a:extLst>
                </a:gridCol>
                <a:gridCol w="1463040">
                  <a:extLst>
                    <a:ext uri="{9D8B030D-6E8A-4147-A177-3AD203B41FA5}">
                      <a16:colId xmlns:a16="http://schemas.microsoft.com/office/drawing/2014/main" val="3011995419"/>
                    </a:ext>
                  </a:extLst>
                </a:gridCol>
                <a:gridCol w="1463040">
                  <a:extLst>
                    <a:ext uri="{9D8B030D-6E8A-4147-A177-3AD203B41FA5}">
                      <a16:colId xmlns:a16="http://schemas.microsoft.com/office/drawing/2014/main" val="3490733047"/>
                    </a:ext>
                  </a:extLst>
                </a:gridCol>
                <a:gridCol w="1463040">
                  <a:extLst>
                    <a:ext uri="{9D8B030D-6E8A-4147-A177-3AD203B41FA5}">
                      <a16:colId xmlns:a16="http://schemas.microsoft.com/office/drawing/2014/main" val="2025369791"/>
                    </a:ext>
                  </a:extLst>
                </a:gridCol>
              </a:tblGrid>
              <a:tr h="914400">
                <a:tc>
                  <a:txBody>
                    <a:bodyPr/>
                    <a:lstStyle/>
                    <a:p>
                      <a:pPr marL="0" marR="0" lvl="0" indent="0" algn="l" rtl="0">
                        <a:lnSpc>
                          <a:spcPct val="100000"/>
                        </a:lnSpc>
                        <a:spcBef>
                          <a:spcPts val="0"/>
                        </a:spcBef>
                        <a:spcAft>
                          <a:spcPts val="0"/>
                        </a:spcAft>
                        <a:buNone/>
                      </a:pPr>
                      <a:r>
                        <a:rPr lang="en-US" sz="2400" b="1" u="none" strike="noStrike" cap="none" dirty="0">
                          <a:solidFill>
                            <a:schemeClr val="tx2"/>
                          </a:solidFill>
                          <a:latin typeface="Calibri"/>
                          <a:ea typeface="Calibri"/>
                          <a:cs typeface="Calibri"/>
                          <a:sym typeface="Calibri"/>
                        </a:rPr>
                        <a:t>Leominster Public Schools</a:t>
                      </a:r>
                      <a:r>
                        <a:rPr lang="en-US" sz="1400" b="1" u="none" strike="noStrike" cap="none" dirty="0">
                          <a:solidFill>
                            <a:schemeClr val="tx2"/>
                          </a:solidFill>
                          <a:latin typeface="Calibri"/>
                          <a:ea typeface="Calibri"/>
                          <a:cs typeface="Times New Roman"/>
                          <a:sym typeface="Calibri"/>
                        </a:rPr>
                        <a:t> </a:t>
                      </a:r>
                      <a:r>
                        <a:rPr lang="en-US" sz="1400" b="1" u="none" strike="noStrike" cap="none" dirty="0">
                          <a:solidFill>
                            <a:schemeClr val="tx2"/>
                          </a:solidFill>
                          <a:latin typeface="Calibri"/>
                          <a:ea typeface="Calibri"/>
                          <a:cs typeface="Calibri"/>
                          <a:sym typeface="Calibri"/>
                        </a:rPr>
                        <a:t>(25-26)</a:t>
                      </a:r>
                      <a:endParaRPr sz="1400" b="1" u="none" strike="noStrike" cap="none" dirty="0">
                        <a:solidFill>
                          <a:schemeClr val="tx2"/>
                        </a:solidFill>
                        <a:latin typeface="Calibri"/>
                        <a:ea typeface="Calibri"/>
                        <a:cs typeface="Calibri"/>
                        <a:sym typeface="Calibri"/>
                      </a:endParaRPr>
                    </a:p>
                  </a:txBody>
                  <a:tcPr marL="50000" marR="50000" marT="0" marB="0" anchor="b">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$52,396 - $57,635</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$65,495 - $70,734</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$70,734 - $83,837</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$98,215 - $108,902</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517763296"/>
                  </a:ext>
                </a:extLst>
              </a:tr>
            </a:tbl>
          </a:graphicData>
        </a:graphic>
      </p:graphicFrame>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1576348548"/>
              </p:ext>
            </p:extLst>
          </p:nvPr>
        </p:nvGraphicFramePr>
        <p:xfrm>
          <a:off x="327532" y="2758965"/>
          <a:ext cx="8458200" cy="177922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569563">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220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$92,648</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$162,490</a:t>
                      </a:r>
                      <a:endParaRPr sz="2000" dirty="0">
                        <a:solidFill>
                          <a:schemeClr val="tx1"/>
                        </a:solidFill>
                        <a:latin typeface="+mj-lt"/>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l"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239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l"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$122,545</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l"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$174,384</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72928"/>
            <a:ext cx="6940630" cy="10668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5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r>
              <a:rPr lang="en-US" sz="3600" dirty="0">
                <a:solidFill>
                  <a:schemeClr val="tx2">
                    <a:lumMod val="75000"/>
                  </a:schemeClr>
                </a:solidFill>
                <a:latin typeface="Calibri" panose="020F0502020204030204" pitchFamily="34" charset="0"/>
                <a:cs typeface="Calibri" panose="020F0502020204030204" pitchFamily="34" charset="0"/>
              </a:rPr>
              <a:t>Worcester Public Schools</a:t>
            </a: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185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4256822" y="6073485"/>
            <a:ext cx="4600574"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solidFill>
                  <a:srgbClr val="7030A0"/>
                </a:solidFill>
                <a:latin typeface="Arial" panose="020B0604020202020204"/>
              </a:rPr>
              <a:t>$</a:t>
            </a:r>
            <a:r>
              <a:rPr lang="en-US" dirty="0">
                <a:solidFill>
                  <a:srgbClr val="7030A0"/>
                </a:solidFill>
                <a:latin typeface="Arial" panose="020B0604020202020204"/>
              </a:rPr>
              <a:t>120</a:t>
            </a:r>
            <a:r>
              <a:rPr lang="en-US" sz="1800" dirty="0">
                <a:solidFill>
                  <a:srgbClr val="7030A0"/>
                </a:solidFill>
                <a:latin typeface="Arial" panose="020B0604020202020204"/>
              </a:rPr>
              <a:t>,000 </a:t>
            </a:r>
            <a:r>
              <a:rPr lang="en-US" dirty="0">
                <a:solidFill>
                  <a:srgbClr val="7030A0"/>
                </a:solidFill>
                <a:latin typeface="Arial" panose="020B0604020202020204"/>
                <a:sym typeface="Wingdings" pitchFamily="2" charset="2"/>
              </a:rPr>
              <a:t></a:t>
            </a:r>
            <a:r>
              <a:rPr lang="en-US" sz="1800" dirty="0">
                <a:solidFill>
                  <a:srgbClr val="7030A0"/>
                </a:solidFill>
                <a:latin typeface="Arial" panose="020B0604020202020204"/>
              </a:rPr>
              <a:t> $68.18/hr.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65529" y="2093316"/>
            <a:ext cx="1097504" cy="646331"/>
          </a:xfrm>
          <a:prstGeom prst="rect">
            <a:avLst/>
          </a:prstGeom>
          <a:noFill/>
        </p:spPr>
        <p:txBody>
          <a:bodyPr wrap="square" rtlCol="0">
            <a:spAutoFit/>
          </a:bodyPr>
          <a:lstStyle/>
          <a:p>
            <a:r>
              <a:rPr lang="en-US" sz="1800" b="1" dirty="0">
                <a:solidFill>
                  <a:srgbClr val="814892"/>
                </a:solidFill>
              </a:rPr>
              <a:t>$</a:t>
            </a:r>
            <a:r>
              <a:rPr lang="en-US" b="1" dirty="0">
                <a:solidFill>
                  <a:srgbClr val="814892"/>
                </a:solidFill>
              </a:rPr>
              <a:t>1,275 </a:t>
            </a:r>
            <a:r>
              <a:rPr lang="en-US" sz="1800" b="1" dirty="0">
                <a:solidFill>
                  <a:srgbClr val="814892"/>
                </a:solidFill>
              </a:rPr>
              <a:t>-$9,000</a:t>
            </a:r>
          </a:p>
        </p:txBody>
      </p:sp>
      <p:sp>
        <p:nvSpPr>
          <p:cNvPr id="7" name="TextBox 6">
            <a:extLst>
              <a:ext uri="{FF2B5EF4-FFF2-40B4-BE49-F238E27FC236}">
                <a16:creationId xmlns:a16="http://schemas.microsoft.com/office/drawing/2014/main" id="{F0F54594-FB8A-83A8-7F55-AF822DA8D368}"/>
              </a:ext>
            </a:extLst>
          </p:cNvPr>
          <p:cNvSpPr txBox="1"/>
          <p:nvPr/>
        </p:nvSpPr>
        <p:spPr>
          <a:xfrm>
            <a:off x="3747211" y="3379348"/>
            <a:ext cx="1097504" cy="646331"/>
          </a:xfrm>
          <a:prstGeom prst="rect">
            <a:avLst/>
          </a:prstGeom>
          <a:noFill/>
        </p:spPr>
        <p:txBody>
          <a:bodyPr wrap="square" rtlCol="0">
            <a:spAutoFit/>
          </a:bodyPr>
          <a:lstStyle/>
          <a:p>
            <a:r>
              <a:rPr lang="en-US" sz="1800" b="1" dirty="0">
                <a:solidFill>
                  <a:srgbClr val="814892"/>
                </a:solidFill>
              </a:rPr>
              <a:t>$786 -$7,859</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488</TotalTime>
  <Words>1120</Words>
  <Application>Microsoft Macintosh PowerPoint</Application>
  <PresentationFormat>On-screen Show (4:3)</PresentationFormat>
  <Paragraphs>117</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Worcester Public Schools</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6</cp:revision>
  <dcterms:created xsi:type="dcterms:W3CDTF">2022-08-02T19:12:40Z</dcterms:created>
  <dcterms:modified xsi:type="dcterms:W3CDTF">2026-03-25T19:41:11Z</dcterms:modified>
</cp:coreProperties>
</file>