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54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6" autoAdjust="0"/>
    <p:restoredTop sz="80222" autoAdjust="0"/>
  </p:normalViewPr>
  <p:slideViewPr>
    <p:cSldViewPr snapToGrid="0">
      <p:cViewPr varScale="1">
        <p:scale>
          <a:sx n="69" d="100"/>
          <a:sy n="69" d="100"/>
        </p:scale>
        <p:origin x="165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10/11/2022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10/11/22</a:t>
            </a:r>
          </a:p>
          <a:p>
            <a:pPr marL="0" lvl="0" indent="0" algn="l" rtl="0">
              <a:spcBef>
                <a:spcPts val="0"/>
              </a:spcBef>
              <a:spcAft>
                <a:spcPts val="0"/>
              </a:spcAft>
              <a:buClr>
                <a:schemeClr val="dk1"/>
              </a:buClr>
              <a:buSzPts val="1200"/>
              <a:buFont typeface="Calibri"/>
              <a:buNone/>
            </a:pPr>
            <a:r>
              <a:rPr lang="en-US" dirty="0"/>
              <a:t>2021/2022 and 2022/2023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$45K - $60K.  Teachers have a school year contract that is typically 186 days.  That means a starting teachers hourly wage is about $33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a:t>
            </a:r>
            <a:r>
              <a:rPr lang="en-US" dirty="0" err="1"/>
              <a:t>requestso</a:t>
            </a:r>
            <a:r>
              <a:rPr lang="en-US" dirty="0"/>
              <a:t>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10/11/22</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 time.  Our districts provide an increase for additional education which you can see on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10/11/22</a:t>
            </a:r>
          </a:p>
          <a:p>
            <a:pPr marL="0" lvl="0" indent="0" algn="l" rtl="0">
              <a:spcBef>
                <a:spcPts val="0"/>
              </a:spcBef>
              <a:spcAft>
                <a:spcPts val="0"/>
              </a:spcAft>
              <a:buClr>
                <a:schemeClr val="dk1"/>
              </a:buClr>
              <a:buSzPts val="1200"/>
              <a:buFont typeface="Calibri"/>
              <a:buNone/>
            </a:pPr>
            <a:r>
              <a:rPr lang="en-US" dirty="0"/>
              <a:t>2021/2022 and 2022/2023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have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1/20/22 - 2021/2022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10/11/2022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10/11/2022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10/11/2022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10/11/2022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10/11/2022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10/11/2022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10/11/2022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10/11/2022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10/11/2022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10/11/2022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10/11/2022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10/11/2022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10/11/2022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10/11/2022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0" y="55852"/>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112411770"/>
              </p:ext>
            </p:extLst>
          </p:nvPr>
        </p:nvGraphicFramePr>
        <p:xfrm>
          <a:off x="370822" y="1536060"/>
          <a:ext cx="4105432" cy="27432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Worcester Public Schools </a:t>
                      </a:r>
                      <a:r>
                        <a:rPr lang="en-US" sz="1400" b="1" u="none" strike="noStrike" cap="none" dirty="0">
                          <a:solidFill>
                            <a:schemeClr val="tx2"/>
                          </a:solidFill>
                          <a:latin typeface="Calibri"/>
                          <a:ea typeface="Calibri"/>
                          <a:cs typeface="Calibri"/>
                          <a:sym typeface="Calibri"/>
                        </a:rPr>
                        <a:t>(21-22)</a:t>
                      </a:r>
                      <a:endParaRPr sz="1400"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$50,262 - $55,566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Fitchburg Public Schools</a:t>
                      </a:r>
                      <a:r>
                        <a:rPr lang="en-US" sz="1400" b="1" u="none" strike="noStrike" cap="none" dirty="0">
                          <a:solidFill>
                            <a:schemeClr val="tx2"/>
                          </a:solidFill>
                          <a:latin typeface="Calibri"/>
                          <a:ea typeface="Calibri"/>
                          <a:cs typeface="Times New Roman"/>
                          <a:sym typeface="Calibri"/>
                        </a:rPr>
                        <a: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$49,794 - $55,706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Table 1">
            <a:extLst>
              <a:ext uri="{FF2B5EF4-FFF2-40B4-BE49-F238E27FC236}">
                <a16:creationId xmlns:a16="http://schemas.microsoft.com/office/drawing/2014/main" id="{50511E33-CF2C-24D9-E7F9-A70AAA898B1D}"/>
              </a:ext>
            </a:extLst>
          </p:cNvPr>
          <p:cNvGraphicFramePr>
            <a:graphicFrameLocks noGrp="1"/>
          </p:cNvGraphicFramePr>
          <p:nvPr>
            <p:extLst>
              <p:ext uri="{D42A27DB-BD31-4B8C-83A1-F6EECF244321}">
                <p14:modId xmlns:p14="http://schemas.microsoft.com/office/powerpoint/2010/main" val="2821873583"/>
              </p:ext>
            </p:extLst>
          </p:nvPr>
        </p:nvGraphicFramePr>
        <p:xfrm>
          <a:off x="370822" y="4287430"/>
          <a:ext cx="4105432" cy="914400"/>
        </p:xfrm>
        <a:graphic>
          <a:graphicData uri="http://schemas.openxmlformats.org/drawingml/2006/table">
            <a:tbl>
              <a:tblPr>
                <a:noFill/>
              </a:tblPr>
              <a:tblGrid>
                <a:gridCol w="2642392">
                  <a:extLst>
                    <a:ext uri="{9D8B030D-6E8A-4147-A177-3AD203B41FA5}">
                      <a16:colId xmlns:a16="http://schemas.microsoft.com/office/drawing/2014/main" val="2945189630"/>
                    </a:ext>
                  </a:extLst>
                </a:gridCol>
                <a:gridCol w="1463040">
                  <a:extLst>
                    <a:ext uri="{9D8B030D-6E8A-4147-A177-3AD203B41FA5}">
                      <a16:colId xmlns:a16="http://schemas.microsoft.com/office/drawing/2014/main" val="2303811374"/>
                    </a:ext>
                  </a:extLst>
                </a:gridCol>
              </a:tblGrid>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Leominster Public Schools</a:t>
                      </a:r>
                      <a:r>
                        <a:rPr lang="en-US" sz="1400" b="1" u="none" strike="noStrike" cap="none" dirty="0">
                          <a:solidFill>
                            <a:schemeClr val="tx2"/>
                          </a:solidFill>
                          <a:latin typeface="Calibri"/>
                          <a:ea typeface="Calibri"/>
                          <a:cs typeface="Times New Roman"/>
                          <a:sym typeface="Calibri"/>
                        </a:rPr>
                        <a:t> </a:t>
                      </a:r>
                      <a:r>
                        <a:rPr lang="en-US" sz="1400" b="1" u="none" strike="noStrike" cap="none" dirty="0">
                          <a:solidFill>
                            <a:schemeClr val="tx2"/>
                          </a:solidFill>
                          <a:latin typeface="Calibri"/>
                          <a:ea typeface="Calibri"/>
                          <a:cs typeface="Calibri"/>
                          <a:sym typeface="Calibri"/>
                        </a:rPr>
                        <a:t>(00-00)</a:t>
                      </a:r>
                      <a:endParaRPr sz="1400" b="1"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 - $</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482332944"/>
                  </a:ext>
                </a:extLst>
              </a:tr>
            </a:tbl>
          </a:graphicData>
        </a:graphic>
      </p:graphicFrame>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11247"/>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908009656"/>
              </p:ext>
            </p:extLst>
          </p:nvPr>
        </p:nvGraphicFramePr>
        <p:xfrm>
          <a:off x="302422" y="1437627"/>
          <a:ext cx="5568472" cy="27432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Worcester Public Schools </a:t>
                      </a:r>
                      <a:r>
                        <a:rPr lang="en-US" sz="1400" b="1" u="none" strike="noStrike" cap="none" dirty="0">
                          <a:solidFill>
                            <a:schemeClr val="tx2"/>
                          </a:solidFill>
                          <a:latin typeface="Calibri"/>
                          <a:ea typeface="Calibri"/>
                          <a:cs typeface="Calibri"/>
                          <a:sym typeface="Calibri"/>
                        </a:rPr>
                        <a:t>(21-22)</a:t>
                      </a:r>
                      <a:endParaRPr sz="1400"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$50,262 - $55,566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$65,201 - $70,508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Fitchburg Public Schools</a:t>
                      </a:r>
                      <a:r>
                        <a:rPr lang="en-US" sz="1400" b="1" u="none" strike="noStrike" cap="none" dirty="0">
                          <a:solidFill>
                            <a:schemeClr val="tx2"/>
                          </a:solidFill>
                          <a:latin typeface="Calibri"/>
                          <a:ea typeface="Calibri"/>
                          <a:cs typeface="Times New Roman"/>
                          <a:sym typeface="Calibri"/>
                        </a:rPr>
                        <a: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$49,794 - $55,706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$66,075 - $73,396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Table 1">
            <a:extLst>
              <a:ext uri="{FF2B5EF4-FFF2-40B4-BE49-F238E27FC236}">
                <a16:creationId xmlns:a16="http://schemas.microsoft.com/office/drawing/2014/main" id="{C0005FE5-3F5D-6C55-0579-F383AD986C29}"/>
              </a:ext>
            </a:extLst>
          </p:cNvPr>
          <p:cNvGraphicFramePr>
            <a:graphicFrameLocks noGrp="1"/>
          </p:cNvGraphicFramePr>
          <p:nvPr>
            <p:extLst>
              <p:ext uri="{D42A27DB-BD31-4B8C-83A1-F6EECF244321}">
                <p14:modId xmlns:p14="http://schemas.microsoft.com/office/powerpoint/2010/main" val="3997570600"/>
              </p:ext>
            </p:extLst>
          </p:nvPr>
        </p:nvGraphicFramePr>
        <p:xfrm>
          <a:off x="302422" y="4180827"/>
          <a:ext cx="5568472" cy="914400"/>
        </p:xfrm>
        <a:graphic>
          <a:graphicData uri="http://schemas.openxmlformats.org/drawingml/2006/table">
            <a:tbl>
              <a:tblPr>
                <a:noFill/>
              </a:tblPr>
              <a:tblGrid>
                <a:gridCol w="2642392">
                  <a:extLst>
                    <a:ext uri="{9D8B030D-6E8A-4147-A177-3AD203B41FA5}">
                      <a16:colId xmlns:a16="http://schemas.microsoft.com/office/drawing/2014/main" val="3777367962"/>
                    </a:ext>
                  </a:extLst>
                </a:gridCol>
                <a:gridCol w="1463040">
                  <a:extLst>
                    <a:ext uri="{9D8B030D-6E8A-4147-A177-3AD203B41FA5}">
                      <a16:colId xmlns:a16="http://schemas.microsoft.com/office/drawing/2014/main" val="838556405"/>
                    </a:ext>
                  </a:extLst>
                </a:gridCol>
                <a:gridCol w="1463040">
                  <a:extLst>
                    <a:ext uri="{9D8B030D-6E8A-4147-A177-3AD203B41FA5}">
                      <a16:colId xmlns:a16="http://schemas.microsoft.com/office/drawing/2014/main" val="3399621998"/>
                    </a:ext>
                  </a:extLst>
                </a:gridCol>
              </a:tblGrid>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Leominster Public Schools</a:t>
                      </a:r>
                      <a:r>
                        <a:rPr lang="en-US" sz="1400" b="1" u="none" strike="noStrike" cap="none" dirty="0">
                          <a:solidFill>
                            <a:schemeClr val="tx2"/>
                          </a:solidFill>
                          <a:latin typeface="Calibri"/>
                          <a:ea typeface="Calibri"/>
                          <a:cs typeface="Times New Roman"/>
                          <a:sym typeface="Calibri"/>
                        </a:rPr>
                        <a:t> </a:t>
                      </a:r>
                      <a:r>
                        <a:rPr lang="en-US" sz="1400" b="1" u="none" strike="noStrike" cap="none" dirty="0">
                          <a:solidFill>
                            <a:schemeClr val="tx2"/>
                          </a:solidFill>
                          <a:latin typeface="Calibri"/>
                          <a:ea typeface="Calibri"/>
                          <a:cs typeface="Calibri"/>
                          <a:sym typeface="Calibri"/>
                        </a:rPr>
                        <a:t>(00-00)</a:t>
                      </a:r>
                      <a:endParaRPr sz="1400" b="1"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 - $</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 - $</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388677742"/>
                  </a:ext>
                </a:extLst>
              </a:tr>
            </a:tbl>
          </a:graphicData>
        </a:graphic>
      </p:graphicFrame>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24203"/>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870208195"/>
              </p:ext>
            </p:extLst>
          </p:nvPr>
        </p:nvGraphicFramePr>
        <p:xfrm>
          <a:off x="339227" y="1419082"/>
          <a:ext cx="8494552" cy="27432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Worcester Public Schools </a:t>
                      </a:r>
                      <a:r>
                        <a:rPr lang="en-US" sz="1400" b="1" u="none" strike="noStrike" cap="none" dirty="0">
                          <a:solidFill>
                            <a:schemeClr val="tx2"/>
                          </a:solidFill>
                          <a:latin typeface="Calibri"/>
                          <a:ea typeface="Calibri"/>
                          <a:cs typeface="Calibri"/>
                          <a:sym typeface="Calibri"/>
                        </a:rPr>
                        <a:t>(21-22)</a:t>
                      </a:r>
                      <a:endParaRPr sz="1400"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$50,262 - $55,566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$65,201 - $70,508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$71,796 - $78,052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$85,647 - $89,276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Fitchburg Public Schools</a:t>
                      </a:r>
                      <a:r>
                        <a:rPr lang="en-US" sz="1400" b="1" u="none" strike="noStrike" cap="none" dirty="0">
                          <a:solidFill>
                            <a:schemeClr val="tx2"/>
                          </a:solidFill>
                          <a:latin typeface="Calibri"/>
                          <a:ea typeface="Calibri"/>
                          <a:cs typeface="Times New Roman"/>
                          <a:sym typeface="Calibri"/>
                        </a:rPr>
                        <a: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$49,794 - $55,706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$66,075 - $73,396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$71,032 - $83,887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$80,692 - $89,842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Table 1">
            <a:extLst>
              <a:ext uri="{FF2B5EF4-FFF2-40B4-BE49-F238E27FC236}">
                <a16:creationId xmlns:a16="http://schemas.microsoft.com/office/drawing/2014/main" id="{734C42A8-86F6-5B3A-2BD7-4FB330397607}"/>
              </a:ext>
            </a:extLst>
          </p:cNvPr>
          <p:cNvGraphicFramePr>
            <a:graphicFrameLocks noGrp="1"/>
          </p:cNvGraphicFramePr>
          <p:nvPr>
            <p:extLst>
              <p:ext uri="{D42A27DB-BD31-4B8C-83A1-F6EECF244321}">
                <p14:modId xmlns:p14="http://schemas.microsoft.com/office/powerpoint/2010/main" val="2221593569"/>
              </p:ext>
            </p:extLst>
          </p:nvPr>
        </p:nvGraphicFramePr>
        <p:xfrm>
          <a:off x="339227" y="4162282"/>
          <a:ext cx="8494552" cy="914400"/>
        </p:xfrm>
        <a:graphic>
          <a:graphicData uri="http://schemas.openxmlformats.org/drawingml/2006/table">
            <a:tbl>
              <a:tblPr>
                <a:noFill/>
              </a:tblPr>
              <a:tblGrid>
                <a:gridCol w="2642392">
                  <a:extLst>
                    <a:ext uri="{9D8B030D-6E8A-4147-A177-3AD203B41FA5}">
                      <a16:colId xmlns:a16="http://schemas.microsoft.com/office/drawing/2014/main" val="907252171"/>
                    </a:ext>
                  </a:extLst>
                </a:gridCol>
                <a:gridCol w="1463040">
                  <a:extLst>
                    <a:ext uri="{9D8B030D-6E8A-4147-A177-3AD203B41FA5}">
                      <a16:colId xmlns:a16="http://schemas.microsoft.com/office/drawing/2014/main" val="979315113"/>
                    </a:ext>
                  </a:extLst>
                </a:gridCol>
                <a:gridCol w="1463040">
                  <a:extLst>
                    <a:ext uri="{9D8B030D-6E8A-4147-A177-3AD203B41FA5}">
                      <a16:colId xmlns:a16="http://schemas.microsoft.com/office/drawing/2014/main" val="3011995419"/>
                    </a:ext>
                  </a:extLst>
                </a:gridCol>
                <a:gridCol w="1463040">
                  <a:extLst>
                    <a:ext uri="{9D8B030D-6E8A-4147-A177-3AD203B41FA5}">
                      <a16:colId xmlns:a16="http://schemas.microsoft.com/office/drawing/2014/main" val="3490733047"/>
                    </a:ext>
                  </a:extLst>
                </a:gridCol>
                <a:gridCol w="1463040">
                  <a:extLst>
                    <a:ext uri="{9D8B030D-6E8A-4147-A177-3AD203B41FA5}">
                      <a16:colId xmlns:a16="http://schemas.microsoft.com/office/drawing/2014/main" val="2025369791"/>
                    </a:ext>
                  </a:extLst>
                </a:gridCol>
              </a:tblGrid>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Leominster Public Schools</a:t>
                      </a:r>
                      <a:r>
                        <a:rPr lang="en-US" sz="1400" b="1" u="none" strike="noStrike" cap="none" dirty="0">
                          <a:solidFill>
                            <a:schemeClr val="tx2"/>
                          </a:solidFill>
                          <a:latin typeface="Calibri"/>
                          <a:ea typeface="Calibri"/>
                          <a:cs typeface="Times New Roman"/>
                          <a:sym typeface="Calibri"/>
                        </a:rPr>
                        <a:t> </a:t>
                      </a:r>
                      <a:r>
                        <a:rPr lang="en-US" sz="1400" b="1" u="none" strike="noStrike" cap="none" dirty="0">
                          <a:solidFill>
                            <a:schemeClr val="tx2"/>
                          </a:solidFill>
                          <a:latin typeface="Calibri"/>
                          <a:ea typeface="Calibri"/>
                          <a:cs typeface="Calibri"/>
                          <a:sym typeface="Calibri"/>
                        </a:rPr>
                        <a:t>(00-00)</a:t>
                      </a:r>
                      <a:endParaRPr sz="1400" b="1"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 - $</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 - $</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 - $</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 - $</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517763296"/>
                  </a:ext>
                </a:extLst>
              </a:tr>
            </a:tbl>
          </a:graphicData>
        </a:graphic>
      </p:graphicFrame>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4146441884"/>
              </p:ext>
            </p:extLst>
          </p:nvPr>
        </p:nvGraphicFramePr>
        <p:xfrm>
          <a:off x="180050" y="1888811"/>
          <a:ext cx="8458200" cy="4064320"/>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215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$92,697</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$128,009</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400" b="1" u="none" strike="noStrike" cap="none" dirty="0">
                          <a:solidFill>
                            <a:srgbClr val="002060"/>
                          </a:solidFill>
                          <a:latin typeface="Calibri"/>
                          <a:ea typeface="Calibri"/>
                          <a:cs typeface="Calibri"/>
                          <a:sym typeface="Calibri"/>
                        </a:rPr>
                        <a:t>Director – Innovation Programs </a:t>
                      </a:r>
                      <a:r>
                        <a:rPr lang="en-US" sz="2400" b="1" u="none" strike="noStrike" cap="none" dirty="0">
                          <a:solidFill>
                            <a:srgbClr val="FF0000"/>
                          </a:solidFill>
                          <a:latin typeface="Calibri"/>
                          <a:ea typeface="Calibri"/>
                          <a:cs typeface="Calibri"/>
                          <a:sym typeface="Calibri"/>
                        </a:rPr>
                        <a:t>(other interesting salary if found)</a:t>
                      </a:r>
                      <a:endParaRPr lang="en-US" sz="2400" u="none" strike="noStrike" cap="none" dirty="0">
                        <a:solidFill>
                          <a:srgbClr val="FF0000"/>
                        </a:solidFill>
                        <a:latin typeface="Calibri"/>
                        <a:ea typeface="Calibri"/>
                        <a:cs typeface="Calibri"/>
                        <a:sym typeface="Calibri"/>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l">
                        <a:lnSpc>
                          <a:spcPct val="115000"/>
                        </a:lnSpc>
                        <a:spcBef>
                          <a:spcPts val="0"/>
                        </a:spcBef>
                        <a:spcAft>
                          <a:spcPts val="0"/>
                        </a:spcAft>
                      </a:pPr>
                      <a:r>
                        <a:rPr lang="en-US" sz="2000" dirty="0">
                          <a:solidFill>
                            <a:schemeClr val="tx1"/>
                          </a:solidFill>
                          <a:latin typeface="+mj-lt"/>
                          <a:ea typeface="Calibri"/>
                          <a:cs typeface="Times New Roman"/>
                        </a:rPr>
                        <a:t>248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$103,325</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$142,687</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69165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225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$113,954</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$157,365</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100000"/>
                        </a:lnSpc>
                        <a:spcBef>
                          <a:spcPts val="0"/>
                        </a:spcBef>
                        <a:spcAft>
                          <a:spcPts val="0"/>
                        </a:spcAft>
                      </a:pPr>
                      <a:r>
                        <a:rPr lang="en-US" sz="2400" b="1" dirty="0">
                          <a:solidFill>
                            <a:srgbClr val="002060"/>
                          </a:solidFill>
                          <a:latin typeface="Calibri"/>
                          <a:ea typeface="Calibri"/>
                          <a:cs typeface="Times New Roman"/>
                        </a:rPr>
                        <a:t>Asst Superintendent </a:t>
                      </a:r>
                      <a:endParaRPr lang="en-US" sz="2400" dirty="0">
                        <a:solidFill>
                          <a:srgbClr val="002060"/>
                        </a:solidFill>
                        <a:latin typeface="Calibri"/>
                        <a:ea typeface="Calibri"/>
                        <a:cs typeface="Times New Roman"/>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l">
                        <a:lnSpc>
                          <a:spcPct val="115000"/>
                        </a:lnSpc>
                        <a:spcBef>
                          <a:spcPts val="0"/>
                        </a:spcBef>
                        <a:spcAft>
                          <a:spcPts val="0"/>
                        </a:spcAft>
                      </a:pPr>
                      <a:r>
                        <a:rPr lang="en-US" sz="2000" dirty="0">
                          <a:solidFill>
                            <a:schemeClr val="tx1"/>
                          </a:solidFill>
                          <a:latin typeface="+mj-lt"/>
                          <a:ea typeface="Calibri"/>
                          <a:cs typeface="Times New Roman"/>
                        </a:rPr>
                        <a:t>248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$145,851</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$201,400</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523963">
                <a:tc>
                  <a:txBody>
                    <a:bodyPr/>
                    <a:lstStyle/>
                    <a:p>
                      <a:pPr marL="0" marR="0" algn="l">
                        <a:lnSpc>
                          <a:spcPct val="100000"/>
                        </a:lnSpc>
                        <a:spcBef>
                          <a:spcPts val="0"/>
                        </a:spcBef>
                        <a:spcAft>
                          <a:spcPts val="0"/>
                        </a:spcAft>
                      </a:pPr>
                      <a:r>
                        <a:rPr lang="en-US" sz="2400" b="1" dirty="0">
                          <a:solidFill>
                            <a:srgbClr val="002060"/>
                          </a:solidFill>
                          <a:latin typeface="Calibri"/>
                          <a:ea typeface="Calibri"/>
                          <a:cs typeface="Times New Roman"/>
                        </a:rPr>
                        <a:t>Deputy Superintendent</a:t>
                      </a:r>
                      <a:endParaRPr lang="en-US" sz="2400" dirty="0">
                        <a:solidFill>
                          <a:srgbClr val="002060"/>
                        </a:solidFill>
                        <a:latin typeface="Calibri"/>
                        <a:ea typeface="Calibri"/>
                        <a:cs typeface="Times New Roman"/>
                      </a:endParaRP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l">
                        <a:lnSpc>
                          <a:spcPct val="115000"/>
                        </a:lnSpc>
                        <a:spcBef>
                          <a:spcPts val="0"/>
                        </a:spcBef>
                        <a:spcAft>
                          <a:spcPts val="0"/>
                        </a:spcAft>
                      </a:pPr>
                      <a:r>
                        <a:rPr lang="en-US" sz="2000" dirty="0">
                          <a:solidFill>
                            <a:schemeClr val="tx1"/>
                          </a:solidFill>
                          <a:latin typeface="+mj-lt"/>
                          <a:ea typeface="Calibri"/>
                          <a:cs typeface="Times New Roman"/>
                        </a:rPr>
                        <a:t>248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dirty="0">
                          <a:solidFill>
                            <a:schemeClr val="tx1"/>
                          </a:solidFill>
                          <a:latin typeface="+mj-lt"/>
                          <a:cs typeface="Arial" panose="020B0604020202020204" pitchFamily="34" charset="0"/>
                        </a:rPr>
                        <a:t>$175,819</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sz="2000" dirty="0">
                          <a:solidFill>
                            <a:schemeClr val="tx1"/>
                          </a:solidFill>
                          <a:latin typeface="+mj-lt"/>
                          <a:cs typeface="Arial" panose="020B0604020202020204" pitchFamily="34" charset="0"/>
                        </a:rPr>
                        <a:t>$242,798</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43713844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4"/>
            <a:ext cx="6940630" cy="10668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5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dirty="0">
                <a:solidFill>
                  <a:schemeClr val="tx2">
                    <a:lumMod val="75000"/>
                  </a:schemeClr>
                </a:solidFill>
                <a:latin typeface="Calibri" panose="020F0502020204030204" pitchFamily="34" charset="0"/>
                <a:cs typeface="Calibri" panose="020F0502020204030204" pitchFamily="34" charset="0"/>
              </a:rPr>
              <a:t>St. </a:t>
            </a:r>
            <a:r>
              <a:rPr lang="en-US" sz="3600" dirty="0" err="1">
                <a:solidFill>
                  <a:schemeClr val="tx2">
                    <a:lumMod val="75000"/>
                  </a:schemeClr>
                </a:solidFill>
                <a:latin typeface="Calibri" panose="020F0502020204030204" pitchFamily="34" charset="0"/>
                <a:cs typeface="Calibri" panose="020F0502020204030204" pitchFamily="34" charset="0"/>
              </a:rPr>
              <a:t>Vrain</a:t>
            </a:r>
            <a:r>
              <a:rPr lang="en-US" sz="3600" dirty="0">
                <a:solidFill>
                  <a:schemeClr val="tx2">
                    <a:lumMod val="75000"/>
                  </a:schemeClr>
                </a:solidFill>
                <a:latin typeface="Calibri" panose="020F0502020204030204" pitchFamily="34" charset="0"/>
                <a:cs typeface="Calibri" panose="020F0502020204030204" pitchFamily="34" charset="0"/>
              </a:rPr>
              <a:t> Valley Schools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186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4256822" y="6073485"/>
            <a:ext cx="4600574" cy="36933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7030A0"/>
                </a:solidFill>
                <a:latin typeface="Arial" panose="020B0604020202020204"/>
              </a:rPr>
              <a:t>$95,000 = $</a:t>
            </a:r>
            <a:r>
              <a:rPr lang="en-US" dirty="0">
                <a:solidFill>
                  <a:srgbClr val="7030A0"/>
                </a:solidFill>
                <a:latin typeface="Arial" panose="020B0604020202020204"/>
              </a:rPr>
              <a:t>45</a:t>
            </a:r>
            <a:r>
              <a:rPr lang="en-US" sz="1800" dirty="0">
                <a:solidFill>
                  <a:srgbClr val="7030A0"/>
                </a:solidFill>
                <a:latin typeface="Arial" panose="020B0604020202020204"/>
              </a:rPr>
              <a:t>.67/hr.</a:t>
            </a:r>
          </a:p>
        </p:txBody>
      </p:sp>
    </p:spTree>
    <p:extLst>
      <p:ext uri="{BB962C8B-B14F-4D97-AF65-F5344CB8AC3E}">
        <p14:creationId xmlns:p14="http://schemas.microsoft.com/office/powerpoint/2010/main" val="3963401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258</TotalTime>
  <Words>1000</Words>
  <Application>Microsoft Office PowerPoint</Application>
  <PresentationFormat>On-screen Show (4:3)</PresentationFormat>
  <Paragraphs>110</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St. Vrain Valley Schools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Besnik Abrashi</cp:lastModifiedBy>
  <cp:revision>4</cp:revision>
  <dcterms:created xsi:type="dcterms:W3CDTF">2022-08-02T19:12:40Z</dcterms:created>
  <dcterms:modified xsi:type="dcterms:W3CDTF">2022-10-11T16:30:43Z</dcterms:modified>
</cp:coreProperties>
</file>