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7"/>
  </p:notesMasterIdLst>
  <p:sldIdLst>
    <p:sldId id="256" r:id="rId3"/>
    <p:sldId id="545" r:id="rId4"/>
    <p:sldId id="546" r:id="rId5"/>
    <p:sldId id="541"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643E"/>
    <a:srgbClr val="00407D"/>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86" autoAdjust="0"/>
    <p:restoredTop sz="80222" autoAdjust="0"/>
  </p:normalViewPr>
  <p:slideViewPr>
    <p:cSldViewPr snapToGrid="0">
      <p:cViewPr varScale="1">
        <p:scale>
          <a:sx n="66" d="100"/>
          <a:sy n="66" d="100"/>
        </p:scale>
        <p:origin x="60" y="5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4/12/2022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4/12/22</a:t>
            </a:r>
          </a:p>
          <a:p>
            <a:pPr marL="0" lvl="0" indent="0" algn="l" rtl="0">
              <a:spcBef>
                <a:spcPts val="0"/>
              </a:spcBef>
              <a:spcAft>
                <a:spcPts val="0"/>
              </a:spcAft>
              <a:buClr>
                <a:schemeClr val="dk1"/>
              </a:buClr>
              <a:buSzPts val="1200"/>
              <a:buFont typeface="Calibri"/>
              <a:buNone/>
            </a:pPr>
            <a:r>
              <a:rPr lang="en-US" dirty="0"/>
              <a:t>2021-2022 salary schedules</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“Here are starting salaries for some districts in our area.  You can see that starting salaries range from $45K - $60K.  Teachers have a school year contract that is typically 186 days.  That means a starting teachers hourly wage is about $33 per hour.  Teachers also get paid for any extra work they do outside of teaching classes. I’ll show you more on that in a minute.”</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1" dirty="0"/>
              <a:t>RECOMMEDATION: </a:t>
            </a:r>
            <a:r>
              <a:rPr lang="en-US" dirty="0"/>
              <a:t>Please use local teacher salary data.  We have found that when you don’t, it’s met with much skepticism and does not help the audience see why teachers rate their lives highly all across the country. You can look on the Teacher Salary Data section of the GFO website for your area: </a:t>
            </a:r>
            <a:r>
              <a:rPr lang="en-US" b="1" dirty="0"/>
              <a:t>https://getthefactsout.org/teacher-salary-data/ </a:t>
            </a:r>
            <a:r>
              <a:rPr lang="en-US" dirty="0"/>
              <a:t>If you do not see your area, please fill out a </a:t>
            </a:r>
            <a:r>
              <a:rPr lang="en-US" dirty="0" err="1"/>
              <a:t>requestso</a:t>
            </a:r>
            <a:r>
              <a:rPr lang="en-US" dirty="0"/>
              <a:t> that GFO can find data for your area: </a:t>
            </a:r>
            <a:r>
              <a:rPr lang="en-US" sz="1200" b="1" dirty="0">
                <a:solidFill>
                  <a:srgbClr val="EF643E"/>
                </a:solidFill>
                <a:latin typeface="Calibri" panose="020F0502020204030204" pitchFamily="34" charset="0"/>
                <a:cs typeface="Calibri" panose="020F0502020204030204" pitchFamily="34" charset="0"/>
              </a:rPr>
              <a:t>https://tinyurl.com/data-request</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4/12/22</a:t>
            </a:r>
          </a:p>
          <a:p>
            <a:pPr marL="0" lvl="0" indent="0" algn="l" rtl="0">
              <a:spcBef>
                <a:spcPts val="0"/>
              </a:spcBef>
              <a:spcAft>
                <a:spcPts val="0"/>
              </a:spcAft>
              <a:buClr>
                <a:schemeClr val="dk1"/>
              </a:buClr>
              <a:buSzPts val="1200"/>
              <a:buFont typeface="Calibri"/>
              <a:buNone/>
            </a:pPr>
            <a:r>
              <a:rPr lang="en-US" dirty="0"/>
              <a:t>2021-2022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“After 5 years of teaching in the district you can see there are pre-determined steps or increases in salary that a teacher receives.  There are also often cost of living raises to these schedules that get negotiated later.  We also show teachers with an MA or MS in this table because over half of teachers earn a masters’ degree before they are 30.  Most people don’t know that there are programs all over the country designed for practicing teachers to earn their MA while teaching full time.  Our districts provide an increase for additional education which you can see on this table.</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4/12/22</a:t>
            </a:r>
          </a:p>
          <a:p>
            <a:pPr marL="0" lvl="0" indent="0" algn="l" rtl="0">
              <a:spcBef>
                <a:spcPts val="0"/>
              </a:spcBef>
              <a:spcAft>
                <a:spcPts val="0"/>
              </a:spcAft>
              <a:buClr>
                <a:schemeClr val="dk1"/>
              </a:buClr>
              <a:buSzPts val="1200"/>
              <a:buFont typeface="Calibri"/>
              <a:buNone/>
            </a:pPr>
            <a:r>
              <a:rPr lang="en-US" dirty="0"/>
              <a:t>2021-2022 salary schedules</a:t>
            </a:r>
          </a:p>
          <a:p>
            <a:pPr marL="0" lvl="0" indent="0" algn="l" rtl="0">
              <a:spcBef>
                <a:spcPts val="0"/>
              </a:spcBef>
              <a:spcAft>
                <a:spcPts val="0"/>
              </a:spcAft>
              <a:buClr>
                <a:schemeClr val="dk1"/>
              </a:buClr>
              <a:buSzPts val="1200"/>
              <a:buFont typeface="Calibri"/>
              <a:buNone/>
            </a:pPr>
            <a:endParaRPr lang="en-US" b="1"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have since taken more courses.  The higher number is for someone who has taken quite a few more courses 15 -20 over the years since they earned their masters.”</a:t>
            </a: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4/12/2022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4/12/2022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4/12/2022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4/12/2022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4/12/2022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4/12/2022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4/12/2022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4/12/2022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4/12/2022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4/12/2022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4/12/2022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4/12/2022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4/12/2022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4/12/2022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4/12/2022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4/12/2022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4/12/2022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4/12/2022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4/12/2022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4/12/2022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4/12/2022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4/12/2022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4/12/2022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4/12/2022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p:txBody>
          <a:bodyPr/>
          <a:lstStyle/>
          <a:p>
            <a:r>
              <a:rPr lang="en-US" dirty="0"/>
              <a:t>The next slide is designed to fit into either a </a:t>
            </a:r>
            <a:r>
              <a:rPr lang="en-US" dirty="0">
                <a:hlinkClick r:id="rId2"/>
              </a:rPr>
              <a:t>GFO student presentation: Busting Myths About the Teaching Profession</a:t>
            </a:r>
            <a:r>
              <a:rPr lang="en-US" dirty="0"/>
              <a:t> or a </a:t>
            </a:r>
            <a:r>
              <a:rPr lang="en-US" dirty="0">
                <a:hlinkClick r:id="rId3"/>
              </a:rPr>
              <a:t>GFO faculty/staff presentation: Teaching: The Best Kept Secret!</a:t>
            </a:r>
            <a:r>
              <a:rPr lang="en-US" dirty="0"/>
              <a:t>.  </a:t>
            </a:r>
          </a:p>
          <a:p>
            <a:r>
              <a:rPr lang="en-US" dirty="0"/>
              <a:t>It matches the teacher salary slide in the presentation slide decks. </a:t>
            </a:r>
          </a:p>
          <a:p>
            <a:r>
              <a:rPr lang="en-US" dirty="0"/>
              <a:t>You can simply copy and paste this into the slide deck and be ready to present!</a:t>
            </a:r>
          </a:p>
          <a:p>
            <a:r>
              <a:rPr lang="en-US" i="1" dirty="0">
                <a:solidFill>
                  <a:srgbClr val="EF643E"/>
                </a:solidFill>
              </a:rPr>
              <a:t>Note: </a:t>
            </a:r>
            <a:r>
              <a:rPr lang="en-US" dirty="0">
                <a:solidFill>
                  <a:srgbClr val="EF643E"/>
                </a:solidFill>
              </a:rPr>
              <a:t>The Notes section of these slides contain scripts and pointers for presenting</a:t>
            </a:r>
          </a:p>
        </p:txBody>
      </p:sp>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580857"/>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186-day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$50,000 = $33.75/hr.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graphicFrame>
        <p:nvGraphicFramePr>
          <p:cNvPr id="8" name="Google Shape;278;p13">
            <a:extLst>
              <a:ext uri="{FF2B5EF4-FFF2-40B4-BE49-F238E27FC236}">
                <a16:creationId xmlns:a16="http://schemas.microsoft.com/office/drawing/2014/main" id="{1C7C79B6-F160-4243-9E23-8E87451FA58F}"/>
              </a:ext>
            </a:extLst>
          </p:cNvPr>
          <p:cNvGraphicFramePr/>
          <p:nvPr>
            <p:extLst>
              <p:ext uri="{D42A27DB-BD31-4B8C-83A1-F6EECF244321}">
                <p14:modId xmlns:p14="http://schemas.microsoft.com/office/powerpoint/2010/main" val="992924977"/>
              </p:ext>
            </p:extLst>
          </p:nvPr>
        </p:nvGraphicFramePr>
        <p:xfrm>
          <a:off x="339227" y="2318573"/>
          <a:ext cx="4105432" cy="2743200"/>
        </p:xfrm>
        <a:graphic>
          <a:graphicData uri="http://schemas.openxmlformats.org/drawingml/2006/table">
            <a:tbl>
              <a:tblPr>
                <a:noFill/>
              </a:tblPr>
              <a:tblGrid>
                <a:gridCol w="2642392">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tblGrid>
              <a:tr h="914400">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rtl="0" fontAlgn="b"/>
                      <a:r>
                        <a:rPr lang="en-US" sz="2400" b="1" dirty="0">
                          <a:solidFill>
                            <a:srgbClr val="272D41"/>
                          </a:solidFill>
                          <a:effectLst/>
                          <a:latin typeface="Calibri" panose="020F0502020204030204" pitchFamily="34" charset="0"/>
                          <a:cs typeface="Calibri" panose="020F0502020204030204" pitchFamily="34" charset="0"/>
                        </a:rPr>
                        <a:t>Kansas City Kansas Public Schools </a:t>
                      </a:r>
                    </a:p>
                  </a:txBody>
                  <a:tcPr marL="21431" marR="21431" marT="14288" marB="14288"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$44,384 -$46,317</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rtl="0" fontAlgn="b"/>
                      <a:r>
                        <a:rPr lang="en-US" sz="2400" b="1" dirty="0">
                          <a:solidFill>
                            <a:srgbClr val="272D41"/>
                          </a:solidFill>
                          <a:effectLst/>
                          <a:latin typeface="Calibri" panose="020F0502020204030204" pitchFamily="34" charset="0"/>
                          <a:cs typeface="Calibri" panose="020F0502020204030204" pitchFamily="34" charset="0"/>
                        </a:rPr>
                        <a:t>Turner Unified School District </a:t>
                      </a:r>
                    </a:p>
                  </a:txBody>
                  <a:tcPr marL="21431" marR="21431" marT="14288" marB="14288"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$6,549 -$48,177</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bl>
          </a:graphicData>
        </a:graphic>
      </p:graphicFrame>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580857"/>
            <a:ext cx="619551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rgbClr val="00407D"/>
                </a:solidFill>
                <a:latin typeface="Arial" panose="020B0604020202020204"/>
              </a:rPr>
              <a:t>186-day contract. </a:t>
            </a:r>
            <a:r>
              <a:rPr lang="en-US" sz="2400" dirty="0">
                <a:solidFill>
                  <a:srgbClr val="00407D"/>
                </a:solidFill>
                <a:latin typeface="Arial" panose="020B0604020202020204"/>
                <a:sym typeface="Calibri"/>
              </a:rPr>
              <a:t>→</a:t>
            </a:r>
            <a:r>
              <a:rPr lang="en-US" sz="2400" dirty="0">
                <a:solidFill>
                  <a:srgbClr val="00407D"/>
                </a:solidFill>
                <a:latin typeface="Arial" panose="020B0604020202020204"/>
              </a:rPr>
              <a:t> $50,000 = $33.75/hr.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407D"/>
                </a:solidFill>
                <a:effectLst/>
                <a:uLnTx/>
                <a:uFillTx/>
                <a:latin typeface="Arial" panose="020B0604020202020204"/>
                <a:ea typeface="+mn-ea"/>
                <a:cs typeface="+mn-cs"/>
              </a:rPr>
              <a:t>+ Extra Pay</a:t>
            </a:r>
          </a:p>
        </p:txBody>
      </p:sp>
      <p:graphicFrame>
        <p:nvGraphicFramePr>
          <p:cNvPr id="8" name="Google Shape;278;p13">
            <a:extLst>
              <a:ext uri="{FF2B5EF4-FFF2-40B4-BE49-F238E27FC236}">
                <a16:creationId xmlns:a16="http://schemas.microsoft.com/office/drawing/2014/main" id="{753F5120-9379-4BCD-A4E1-D73F50DAC4C8}"/>
              </a:ext>
            </a:extLst>
          </p:cNvPr>
          <p:cNvGraphicFramePr/>
          <p:nvPr>
            <p:extLst>
              <p:ext uri="{D42A27DB-BD31-4B8C-83A1-F6EECF244321}">
                <p14:modId xmlns:p14="http://schemas.microsoft.com/office/powerpoint/2010/main" val="1824264969"/>
              </p:ext>
            </p:extLst>
          </p:nvPr>
        </p:nvGraphicFramePr>
        <p:xfrm>
          <a:off x="324724" y="2403901"/>
          <a:ext cx="5568472" cy="2743200"/>
        </p:xfrm>
        <a:graphic>
          <a:graphicData uri="http://schemas.openxmlformats.org/drawingml/2006/table">
            <a:tbl>
              <a:tblPr>
                <a:noFill/>
              </a:tblPr>
              <a:tblGrid>
                <a:gridCol w="2642392">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tblGrid>
              <a:tr h="914400">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rtl="0" fontAlgn="b"/>
                      <a:r>
                        <a:rPr lang="en-US" sz="2400" b="1" dirty="0">
                          <a:solidFill>
                            <a:srgbClr val="272D41"/>
                          </a:solidFill>
                          <a:effectLst/>
                          <a:latin typeface="Calibri" panose="020F0502020204030204" pitchFamily="34" charset="0"/>
                          <a:cs typeface="Calibri" panose="020F0502020204030204" pitchFamily="34" charset="0"/>
                        </a:rPr>
                        <a:t>Kansas City Kansas Public Schools </a:t>
                      </a:r>
                    </a:p>
                  </a:txBody>
                  <a:tcPr marL="21431" marR="21431" marT="14288" marB="14288"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$44,384 -$46,317</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$48,197 -$49,800</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rtl="0" fontAlgn="b"/>
                      <a:r>
                        <a:rPr lang="en-US" sz="2400" b="1" dirty="0">
                          <a:solidFill>
                            <a:srgbClr val="272D41"/>
                          </a:solidFill>
                          <a:effectLst/>
                          <a:latin typeface="Calibri" panose="020F0502020204030204" pitchFamily="34" charset="0"/>
                          <a:cs typeface="Calibri" panose="020F0502020204030204" pitchFamily="34" charset="0"/>
                        </a:rPr>
                        <a:t>Turner Unified School District </a:t>
                      </a:r>
                    </a:p>
                  </a:txBody>
                  <a:tcPr marL="21431" marR="21431" marT="14288" marB="14288"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$6,549 -$48,177</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$47,931 -$49,804</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bl>
          </a:graphicData>
        </a:graphic>
      </p:graphicFrame>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31768905"/>
              </p:ext>
            </p:extLst>
          </p:nvPr>
        </p:nvGraphicFramePr>
        <p:xfrm>
          <a:off x="324724" y="1794302"/>
          <a:ext cx="8494552" cy="2743200"/>
        </p:xfrm>
        <a:graphic>
          <a:graphicData uri="http://schemas.openxmlformats.org/drawingml/2006/table">
            <a:tbl>
              <a:tblPr>
                <a:noFill/>
              </a:tblPr>
              <a:tblGrid>
                <a:gridCol w="2642392">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gridCol w="1463040">
                  <a:extLst>
                    <a:ext uri="{9D8B030D-6E8A-4147-A177-3AD203B41FA5}">
                      <a16:colId xmlns:a16="http://schemas.microsoft.com/office/drawing/2014/main" val="20003"/>
                    </a:ext>
                  </a:extLst>
                </a:gridCol>
                <a:gridCol w="1463040">
                  <a:extLst>
                    <a:ext uri="{9D8B030D-6E8A-4147-A177-3AD203B41FA5}">
                      <a16:colId xmlns:a16="http://schemas.microsoft.com/office/drawing/2014/main" val="20004"/>
                    </a:ext>
                  </a:extLst>
                </a:gridCol>
              </a:tblGrid>
              <a:tr h="914400">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MA yr 15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rtl="0" fontAlgn="b"/>
                      <a:r>
                        <a:rPr lang="en-US" sz="2400" b="1" dirty="0">
                          <a:solidFill>
                            <a:srgbClr val="272D41"/>
                          </a:solidFill>
                          <a:effectLst/>
                          <a:latin typeface="Calibri" panose="020F0502020204030204" pitchFamily="34" charset="0"/>
                          <a:cs typeface="Calibri" panose="020F0502020204030204" pitchFamily="34" charset="0"/>
                        </a:rPr>
                        <a:t>Kansas City Kansas Public Schools </a:t>
                      </a:r>
                    </a:p>
                  </a:txBody>
                  <a:tcPr marL="21431" marR="21431" marT="14288" marB="14288"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$44,384 -$46,317</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$48,197 -$49,800</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2400" dirty="0">
                          <a:solidFill>
                            <a:srgbClr val="272D41"/>
                          </a:solidFill>
                          <a:latin typeface="Calibri" panose="020F0502020204030204" pitchFamily="34" charset="0"/>
                          <a:cs typeface="Calibri" panose="020F0502020204030204" pitchFamily="34" charset="0"/>
                        </a:rPr>
                        <a:t>$53,546 -</a:t>
                      </a:r>
                      <a:r>
                        <a:rPr lang="en-US" sz="2400" kern="1200" dirty="0">
                          <a:solidFill>
                            <a:srgbClr val="272D41"/>
                          </a:solidFill>
                          <a:effectLst/>
                          <a:latin typeface="Calibri" panose="020F0502020204030204" pitchFamily="34" charset="0"/>
                          <a:ea typeface="+mn-ea"/>
                          <a:cs typeface="Calibri" panose="020F0502020204030204" pitchFamily="34" charset="0"/>
                        </a:rPr>
                        <a:t>$55,589 </a:t>
                      </a:r>
                      <a:endParaRPr lang="en-US"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$65,654 - $66,320</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rtl="0" fontAlgn="b"/>
                      <a:r>
                        <a:rPr lang="en-US" sz="2400" b="1" dirty="0">
                          <a:solidFill>
                            <a:srgbClr val="272D41"/>
                          </a:solidFill>
                          <a:effectLst/>
                          <a:latin typeface="Calibri" panose="020F0502020204030204" pitchFamily="34" charset="0"/>
                          <a:cs typeface="Calibri" panose="020F0502020204030204" pitchFamily="34" charset="0"/>
                        </a:rPr>
                        <a:t>Turner Unified School District </a:t>
                      </a:r>
                    </a:p>
                  </a:txBody>
                  <a:tcPr marL="21431" marR="21431" marT="14288" marB="14288"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$6,549 -$48,177</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$47,931 -$49,804</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$53,314 -$55,316</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$71,186 -$72,698</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580857"/>
            <a:ext cx="619551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rgbClr val="00407D"/>
                </a:solidFill>
                <a:latin typeface="Arial" panose="020B0604020202020204"/>
              </a:rPr>
              <a:t>186-day contract. </a:t>
            </a:r>
            <a:r>
              <a:rPr lang="en-US" sz="2400" dirty="0">
                <a:solidFill>
                  <a:srgbClr val="00407D"/>
                </a:solidFill>
                <a:latin typeface="Arial" panose="020B0604020202020204"/>
                <a:sym typeface="Calibri"/>
              </a:rPr>
              <a:t>→</a:t>
            </a:r>
            <a:r>
              <a:rPr lang="en-US" sz="2400" dirty="0">
                <a:solidFill>
                  <a:srgbClr val="00407D"/>
                </a:solidFill>
                <a:latin typeface="Arial" panose="020B0604020202020204"/>
              </a:rPr>
              <a:t> $50,000 = $33.75/hr.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407D"/>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25E58D14-113A-4CAA-A1F4-D6E9617ACC9C}" vid="{A925B8C1-193F-43AC-8B51-E8BC4864E4A3}"/>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25E58D14-113A-4CAA-A1F4-D6E9617ACC9C}" vid="{6C8C7741-1E42-4BE2-B856-76D5AD98F0A3}"/>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185</TotalTime>
  <Words>658</Words>
  <Application>Microsoft Office PowerPoint</Application>
  <PresentationFormat>On-screen Show (4:3)</PresentationFormat>
  <Paragraphs>65</Paragraphs>
  <Slides>4</Slides>
  <Notes>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vt:i4>
      </vt:variant>
    </vt:vector>
  </HeadingPairs>
  <TitlesOfParts>
    <vt:vector size="10" baseType="lpstr">
      <vt:lpstr>Arial</vt:lpstr>
      <vt:lpstr>Calibri</vt:lpstr>
      <vt:lpstr>Calibri Light</vt:lpstr>
      <vt:lpstr>Tahoma</vt:lpstr>
      <vt:lpstr>Office Theme</vt:lpstr>
      <vt:lpstr>1_Office Theme</vt:lpstr>
      <vt:lpstr>Instructions</vt:lpstr>
      <vt:lpstr>Teacher Salaries school-year contracts</vt:lpstr>
      <vt:lpstr>Teacher Salaries school-year contracts</vt:lpstr>
      <vt:lpstr>Teacher Salaries school-year contracts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Allie Bolter</cp:lastModifiedBy>
  <cp:revision>9</cp:revision>
  <dcterms:created xsi:type="dcterms:W3CDTF">2022-04-12T15:37:52Z</dcterms:created>
  <dcterms:modified xsi:type="dcterms:W3CDTF">2022-04-12T20:35:06Z</dcterms:modified>
</cp:coreProperties>
</file>