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47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$41,412 -$59,132</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037691" y="3483033"/>
            <a:ext cx="1347077"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$66,608 -$95,464</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$47,164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$426,698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$1,030</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dirty="0">
                <a:solidFill>
                  <a:srgbClr val="272D41"/>
                </a:solidFill>
                <a:latin typeface="Calibri"/>
                <a:ea typeface="Calibri"/>
                <a:cs typeface="Calibri"/>
                <a:sym typeface="Calibri"/>
              </a:rPr>
              <a:t>★</a:t>
            </a:r>
            <a:r>
              <a:rPr lang="en-US" sz="800" b="0" i="0" u="none" strike="noStrike" cap="none" dirty="0">
                <a:solidFill>
                  <a:schemeClr val="dk1"/>
                </a:solidFill>
                <a:latin typeface="Calibri"/>
                <a:ea typeface="Calibri"/>
                <a:cs typeface="Calibri"/>
                <a:sym typeface="Calibri"/>
              </a:rPr>
              <a:t>With a 5% down payment, spending 36% of their income on housing</a:t>
            </a:r>
            <a:endParaRPr dirty="0"/>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SS 9.8.23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DeKalb County, IL</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dirty="0">
                <a:solidFill>
                  <a:srgbClr val="272D41"/>
                </a:solidFill>
                <a:latin typeface="Calibri"/>
                <a:ea typeface="Calibri"/>
                <a:cs typeface="Calibri"/>
                <a:sym typeface="Calibri"/>
              </a:rPr>
              <a:t>★</a:t>
            </a:r>
            <a:r>
              <a:rPr lang="en-US" sz="800" dirty="0">
                <a:solidFill>
                  <a:schemeClr val="dk1"/>
                </a:solidFill>
                <a:latin typeface="Calibri"/>
                <a:ea typeface="Calibri"/>
                <a:cs typeface="Calibri"/>
                <a:sym typeface="Calibri"/>
              </a:rPr>
              <a:t>With a 20% down payment, spending 36% of their income on housing</a:t>
            </a:r>
            <a:endParaRPr dirty="0"/>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$1,035 -$7,696</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$236 -$6,005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8" name="Picture 4" descr="DeKalb County, Illinois - Wikipedia">
            <a:extLst>
              <a:ext uri="{FF2B5EF4-FFF2-40B4-BE49-F238E27FC236}">
                <a16:creationId xmlns:a16="http://schemas.microsoft.com/office/drawing/2014/main" id="{85524373-0C9B-49FB-4388-E5C12598FD3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78047" y="399054"/>
            <a:ext cx="597031" cy="10627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D97F518-0A66-B273-A7D3-CA14E07A4AAE}"/>
              </a:ext>
            </a:extLst>
          </p:cNvPr>
          <p:cNvPicPr>
            <a:picLocks noChangeAspect="1"/>
          </p:cNvPicPr>
          <p:nvPr/>
        </p:nvPicPr>
        <p:blipFill rotWithShape="1">
          <a:blip r:embed="rId24">
            <a:extLst>
              <a:ext uri="{28A0092B-C50C-407E-A947-70E740481C1C}">
                <a14:useLocalDpi xmlns:a14="http://schemas.microsoft.com/office/drawing/2010/main" val="0"/>
              </a:ext>
            </a:extLst>
          </a:blip>
          <a:srcRect l="9722" t="8796" r="11806" b="10648"/>
          <a:stretch/>
        </p:blipFill>
        <p:spPr bwMode="auto">
          <a:xfrm>
            <a:off x="2045452" y="5458598"/>
            <a:ext cx="2518675" cy="1939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$50,300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$175,000</a:t>
            </a:r>
            <a:endParaRPr dirty="0"/>
          </a:p>
        </p:txBody>
      </p:sp>
      <p:pic>
        <p:nvPicPr>
          <p:cNvPr id="3" name="Picture 2">
            <a:extLst>
              <a:ext uri="{FF2B5EF4-FFF2-40B4-BE49-F238E27FC236}">
                <a16:creationId xmlns:a16="http://schemas.microsoft.com/office/drawing/2014/main" id="{29BB84E8-7DEB-841B-C3CF-5D5233D15FC7}"/>
              </a:ext>
            </a:extLst>
          </p:cNvPr>
          <p:cNvPicPr>
            <a:picLocks noChangeAspect="1"/>
          </p:cNvPicPr>
          <p:nvPr/>
        </p:nvPicPr>
        <p:blipFill rotWithShape="1">
          <a:blip r:embed="rId25">
            <a:extLst>
              <a:ext uri="{28A0092B-C50C-407E-A947-70E740481C1C}">
                <a14:useLocalDpi xmlns:a14="http://schemas.microsoft.com/office/drawing/2010/main" val="0"/>
              </a:ext>
            </a:extLst>
          </a:blip>
          <a:srcRect l="6424" r="6944" b="24769"/>
          <a:stretch/>
        </p:blipFill>
        <p:spPr bwMode="auto">
          <a:xfrm>
            <a:off x="4782793" y="5475298"/>
            <a:ext cx="2548848" cy="1796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$81,000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$315,000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Open Sans</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2023-09-08T17:18:46Z</dcterms:modified>
</cp:coreProperties>
</file>