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52DD88-3773-43D5-AB95-148073E46742}">
  <a:tblStyle styleId="{4152DD88-3773-43D5-AB95-148073E4674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7/19/23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156606782"/>
              </p:ext>
            </p:extLst>
          </p:nvPr>
        </p:nvGraphicFramePr>
        <p:xfrm>
          <a:off x="363415" y="2105213"/>
          <a:ext cx="4081250" cy="3304975"/>
        </p:xfrm>
        <a:graphic>
          <a:graphicData uri="http://schemas.openxmlformats.org/drawingml/2006/table">
            <a:tbl>
              <a:tblPr>
                <a:noFill/>
                <a:tableStyleId>{4152DD88-3773-43D5-AB95-148073E46742}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Beardstown CUSD 15 (23-24)</a:t>
                      </a:r>
                    </a:p>
                    <a:p>
                      <a:pPr marL="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(+9% TRS bonus)</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$41,789-$45,414</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1F497D"/>
                        </a:buClr>
                        <a:buSzPts val="2400"/>
                        <a:buFont typeface="Calibri"/>
                        <a:buNone/>
                        <a:tabLst/>
                        <a:defRPr/>
                      </a:pPr>
                      <a:r>
                        <a:rPr kumimoji="0" lang="en-US" sz="2000" b="1" i="0" u="none" strike="noStrike" kern="0" cap="none" spc="0" normalizeH="0" baseline="0" noProof="0" dirty="0">
                          <a:ln>
                            <a:noFill/>
                          </a:ln>
                          <a:solidFill>
                            <a:srgbClr val="1F497D"/>
                          </a:solidFill>
                          <a:effectLst/>
                          <a:uLnTx/>
                          <a:uFillTx/>
                          <a:latin typeface="Calibri"/>
                          <a:ea typeface="Calibri"/>
                          <a:cs typeface="Calibri"/>
                          <a:sym typeface="Calibri"/>
                        </a:rPr>
                        <a:t>Jacksonville SD 117 (23-24)</a:t>
                      </a:r>
                    </a:p>
                    <a:p>
                      <a:pPr marL="0" marR="0" lvl="0" indent="0" algn="l" defTabSz="914400" rtl="0" eaLnBrk="1" fontAlgn="auto" latinLnBrk="0" hangingPunct="1">
                        <a:lnSpc>
                          <a:spcPct val="90000"/>
                        </a:lnSpc>
                        <a:spcBef>
                          <a:spcPts val="0"/>
                        </a:spcBef>
                        <a:spcAft>
                          <a:spcPts val="0"/>
                        </a:spcAft>
                        <a:buClr>
                          <a:srgbClr val="1F497D"/>
                        </a:buClr>
                        <a:buSzPts val="2400"/>
                        <a:buFont typeface="Calibri"/>
                        <a:buNone/>
                        <a:tabLst/>
                        <a:defRPr/>
                      </a:pPr>
                      <a:r>
                        <a:rPr lang="en-US" sz="1400" b="1" u="none" strike="noStrike" cap="none" dirty="0">
                          <a:solidFill>
                            <a:schemeClr val="dk2"/>
                          </a:solidFill>
                          <a:latin typeface="Calibri"/>
                          <a:ea typeface="Calibri"/>
                          <a:cs typeface="Calibri"/>
                          <a:sym typeface="Calibri"/>
                        </a:rPr>
                        <a:t>(+9% TRS bonus)</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$43,081-$47,831</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951575858"/>
                  </a:ext>
                </a:extLst>
              </a:tr>
              <a:tr h="914400">
                <a:tc>
                  <a:txBody>
                    <a:bodyPr/>
                    <a:lstStyle/>
                    <a:p>
                      <a:pPr marL="0" marR="0" lvl="0" indent="0" algn="l" defTabSz="914400" rtl="0" eaLnBrk="1" fontAlgn="auto" latinLnBrk="0" hangingPunct="1">
                        <a:lnSpc>
                          <a:spcPct val="90000"/>
                        </a:lnSpc>
                        <a:spcBef>
                          <a:spcPts val="0"/>
                        </a:spcBef>
                        <a:spcAft>
                          <a:spcPts val="0"/>
                        </a:spcAft>
                        <a:buClr>
                          <a:srgbClr val="1F497D"/>
                        </a:buClr>
                        <a:buSzPts val="2400"/>
                        <a:buFont typeface="Calibri"/>
                        <a:buNone/>
                        <a:tabLst/>
                        <a:defRPr/>
                      </a:pPr>
                      <a:r>
                        <a:rPr kumimoji="0" lang="en-US" sz="2000" b="1" i="0" u="none" strike="noStrike" kern="0" cap="none" spc="0" normalizeH="0" baseline="0" noProof="0" dirty="0">
                          <a:ln>
                            <a:noFill/>
                          </a:ln>
                          <a:solidFill>
                            <a:srgbClr val="1F497D"/>
                          </a:solidFill>
                          <a:effectLst/>
                          <a:uLnTx/>
                          <a:uFillTx/>
                          <a:latin typeface="Calibri"/>
                          <a:ea typeface="Calibri"/>
                          <a:cs typeface="Calibri"/>
                          <a:sym typeface="Calibri"/>
                        </a:rPr>
                        <a:t>Winchester CUSD 1 (23-24)</a:t>
                      </a:r>
                    </a:p>
                    <a:p>
                      <a:pPr marL="0" marR="0" lvl="0" indent="0" algn="l" defTabSz="914400" rtl="0" eaLnBrk="1" fontAlgn="auto" latinLnBrk="0" hangingPunct="1">
                        <a:lnSpc>
                          <a:spcPct val="90000"/>
                        </a:lnSpc>
                        <a:spcBef>
                          <a:spcPts val="0"/>
                        </a:spcBef>
                        <a:spcAft>
                          <a:spcPts val="0"/>
                        </a:spcAft>
                        <a:buClr>
                          <a:srgbClr val="1F497D"/>
                        </a:buClr>
                        <a:buSzPts val="2400"/>
                        <a:buFont typeface="Calibri"/>
                        <a:buNone/>
                        <a:tabLst/>
                        <a:defRPr/>
                      </a:pPr>
                      <a:r>
                        <a:rPr lang="en-US" sz="1400" b="1" u="none" strike="noStrike" cap="none" dirty="0">
                          <a:solidFill>
                            <a:schemeClr val="dk2"/>
                          </a:solidFill>
                          <a:latin typeface="Calibri"/>
                          <a:ea typeface="Calibri"/>
                          <a:cs typeface="Calibri"/>
                          <a:sym typeface="Calibri"/>
                        </a:rPr>
                        <a:t>(+9% TRS bonus)</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$39,676-$41,965</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3308487577"/>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$43,800 </a:t>
            </a:r>
            <a:r>
              <a:rPr lang="en-US" sz="2400" dirty="0">
                <a:solidFill>
                  <a:srgbClr val="7030A0"/>
                </a:solidFill>
                <a:latin typeface="Arial"/>
                <a:ea typeface="Arial"/>
                <a:cs typeface="Arial"/>
                <a:sym typeface="Arial"/>
              </a:rPr>
              <a:t>= </a:t>
            </a:r>
            <a:r>
              <a:rPr lang="en-US" sz="2400" dirty="0">
                <a:solidFill>
                  <a:srgbClr val="7030A0"/>
                </a:solidFill>
              </a:rPr>
              <a:t>$29</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385881535"/>
              </p:ext>
            </p:extLst>
          </p:nvPr>
        </p:nvGraphicFramePr>
        <p:xfrm>
          <a:off x="363415" y="2105213"/>
          <a:ext cx="5544300" cy="3304975"/>
        </p:xfrm>
        <a:graphic>
          <a:graphicData uri="http://schemas.openxmlformats.org/drawingml/2006/table">
            <a:tbl>
              <a:tblPr>
                <a:noFill/>
                <a:tableStyleId>{4152DD88-3773-43D5-AB95-148073E46742}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Beardstown CUSD 15 (23-24)</a:t>
                      </a:r>
                    </a:p>
                    <a:p>
                      <a:pPr marL="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(+9% TRS bonus)</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$41,789-$45,414</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$44,789- $48,539</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1F497D"/>
                        </a:buClr>
                        <a:buSzPts val="2400"/>
                        <a:buFont typeface="Calibri"/>
                        <a:buNone/>
                        <a:tabLst/>
                        <a:defRPr/>
                      </a:pPr>
                      <a:r>
                        <a:rPr kumimoji="0" lang="en-US" sz="2000" b="1" i="0" u="none" strike="noStrike" kern="0" cap="none" spc="0" normalizeH="0" baseline="0" noProof="0" dirty="0">
                          <a:ln>
                            <a:noFill/>
                          </a:ln>
                          <a:solidFill>
                            <a:srgbClr val="1F497D"/>
                          </a:solidFill>
                          <a:effectLst/>
                          <a:uLnTx/>
                          <a:uFillTx/>
                          <a:latin typeface="Calibri"/>
                          <a:ea typeface="Calibri"/>
                          <a:cs typeface="Calibri"/>
                          <a:sym typeface="Calibri"/>
                        </a:rPr>
                        <a:t>Jacksonville SD 117 (23-24)</a:t>
                      </a:r>
                    </a:p>
                    <a:p>
                      <a:pPr marL="0" marR="0" lvl="0" indent="0" algn="l" defTabSz="914400" rtl="0" eaLnBrk="1" fontAlgn="auto" latinLnBrk="0" hangingPunct="1">
                        <a:lnSpc>
                          <a:spcPct val="90000"/>
                        </a:lnSpc>
                        <a:spcBef>
                          <a:spcPts val="0"/>
                        </a:spcBef>
                        <a:spcAft>
                          <a:spcPts val="0"/>
                        </a:spcAft>
                        <a:buClr>
                          <a:srgbClr val="1F497D"/>
                        </a:buClr>
                        <a:buSzPts val="2400"/>
                        <a:buFont typeface="Calibri"/>
                        <a:buNone/>
                        <a:tabLst/>
                        <a:defRPr/>
                      </a:pPr>
                      <a:r>
                        <a:rPr lang="en-US" sz="1400" b="1" u="none" strike="noStrike" cap="none" dirty="0">
                          <a:solidFill>
                            <a:schemeClr val="dk2"/>
                          </a:solidFill>
                          <a:latin typeface="Calibri"/>
                          <a:ea typeface="Calibri"/>
                          <a:cs typeface="Calibri"/>
                          <a:sym typeface="Calibri"/>
                        </a:rPr>
                        <a:t>(+9% TRS bonus)</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$43,081-$47,831</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$47,333- $52,551</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885872668"/>
                  </a:ext>
                </a:extLst>
              </a:tr>
              <a:tr h="914400">
                <a:tc>
                  <a:txBody>
                    <a:bodyPr/>
                    <a:lstStyle/>
                    <a:p>
                      <a:pPr marL="0" marR="0" lvl="0" indent="0" algn="l" defTabSz="914400" rtl="0" eaLnBrk="1" fontAlgn="auto" latinLnBrk="0" hangingPunct="1">
                        <a:lnSpc>
                          <a:spcPct val="90000"/>
                        </a:lnSpc>
                        <a:spcBef>
                          <a:spcPts val="0"/>
                        </a:spcBef>
                        <a:spcAft>
                          <a:spcPts val="0"/>
                        </a:spcAft>
                        <a:buClr>
                          <a:srgbClr val="1F497D"/>
                        </a:buClr>
                        <a:buSzPts val="2400"/>
                        <a:buFont typeface="Calibri"/>
                        <a:buNone/>
                        <a:tabLst/>
                        <a:defRPr/>
                      </a:pPr>
                      <a:r>
                        <a:rPr kumimoji="0" lang="en-US" sz="2000" b="1" i="0" u="none" strike="noStrike" kern="0" cap="none" spc="0" normalizeH="0" baseline="0" noProof="0" dirty="0">
                          <a:ln>
                            <a:noFill/>
                          </a:ln>
                          <a:solidFill>
                            <a:srgbClr val="1F497D"/>
                          </a:solidFill>
                          <a:effectLst/>
                          <a:uLnTx/>
                          <a:uFillTx/>
                          <a:latin typeface="Calibri"/>
                          <a:ea typeface="Calibri"/>
                          <a:cs typeface="Calibri"/>
                          <a:sym typeface="Calibri"/>
                        </a:rPr>
                        <a:t>Winchester CUSD 1 (23-24)</a:t>
                      </a:r>
                    </a:p>
                    <a:p>
                      <a:pPr marL="0" marR="0" lvl="0" indent="0" algn="l" defTabSz="914400" rtl="0" eaLnBrk="1" fontAlgn="auto" latinLnBrk="0" hangingPunct="1">
                        <a:lnSpc>
                          <a:spcPct val="90000"/>
                        </a:lnSpc>
                        <a:spcBef>
                          <a:spcPts val="0"/>
                        </a:spcBef>
                        <a:spcAft>
                          <a:spcPts val="0"/>
                        </a:spcAft>
                        <a:buClr>
                          <a:srgbClr val="1F497D"/>
                        </a:buClr>
                        <a:buSzPts val="2400"/>
                        <a:buFont typeface="Calibri"/>
                        <a:buNone/>
                        <a:tabLst/>
                        <a:defRPr/>
                      </a:pPr>
                      <a:r>
                        <a:rPr lang="en-US" sz="1400" b="1" u="none" strike="noStrike" cap="none" dirty="0">
                          <a:solidFill>
                            <a:schemeClr val="dk2"/>
                          </a:solidFill>
                          <a:latin typeface="Calibri"/>
                          <a:ea typeface="Calibri"/>
                          <a:cs typeface="Calibri"/>
                          <a:sym typeface="Calibri"/>
                        </a:rPr>
                        <a:t>(+9% TRS bonus)</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$39,676-$41,965</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$40,916- $43,817</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2025527372"/>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$46,700 </a:t>
            </a:r>
            <a:r>
              <a:rPr lang="en-US" sz="2400" dirty="0">
                <a:solidFill>
                  <a:srgbClr val="7030A0"/>
                </a:solidFill>
                <a:latin typeface="Arial"/>
                <a:ea typeface="Arial"/>
                <a:cs typeface="Arial"/>
                <a:sym typeface="Arial"/>
              </a:rPr>
              <a:t>= </a:t>
            </a:r>
            <a:r>
              <a:rPr lang="en-US" sz="2400" dirty="0">
                <a:solidFill>
                  <a:srgbClr val="7030A0"/>
                </a:solidFill>
              </a:rPr>
              <a:t>$31</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352964403"/>
              </p:ext>
            </p:extLst>
          </p:nvPr>
        </p:nvGraphicFramePr>
        <p:xfrm>
          <a:off x="363415" y="2105213"/>
          <a:ext cx="8470400" cy="3304975"/>
        </p:xfrm>
        <a:graphic>
          <a:graphicData uri="http://schemas.openxmlformats.org/drawingml/2006/table">
            <a:tbl>
              <a:tblPr>
                <a:noFill/>
                <a:tableStyleId>{4152DD88-3773-43D5-AB95-148073E46742}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Beardstown CUSD 15 (23-24)</a:t>
                      </a:r>
                    </a:p>
                    <a:p>
                      <a:pPr marL="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(+9% TRS bonus)</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$41,789-$45,414</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$44,789- $48,539</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$48,914- $53,689</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$54,539- $59,539</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1F497D"/>
                        </a:buClr>
                        <a:buSzPts val="2400"/>
                        <a:buFont typeface="Calibri"/>
                        <a:buNone/>
                        <a:tabLst/>
                        <a:defRPr/>
                      </a:pPr>
                      <a:r>
                        <a:rPr kumimoji="0" lang="en-US" sz="2000" b="1" i="0" u="none" strike="noStrike" kern="0" cap="none" spc="0" normalizeH="0" baseline="0" noProof="0" dirty="0">
                          <a:ln>
                            <a:noFill/>
                          </a:ln>
                          <a:solidFill>
                            <a:srgbClr val="1F497D"/>
                          </a:solidFill>
                          <a:effectLst/>
                          <a:uLnTx/>
                          <a:uFillTx/>
                          <a:latin typeface="Calibri"/>
                          <a:ea typeface="Calibri"/>
                          <a:cs typeface="Calibri"/>
                          <a:sym typeface="Calibri"/>
                        </a:rPr>
                        <a:t>Jacksonville SD 117 (23-24)</a:t>
                      </a:r>
                    </a:p>
                    <a:p>
                      <a:pPr marL="0" marR="0" lvl="0" indent="0" algn="l" defTabSz="914400" rtl="0" eaLnBrk="1" fontAlgn="auto" latinLnBrk="0" hangingPunct="1">
                        <a:lnSpc>
                          <a:spcPct val="90000"/>
                        </a:lnSpc>
                        <a:spcBef>
                          <a:spcPts val="0"/>
                        </a:spcBef>
                        <a:spcAft>
                          <a:spcPts val="0"/>
                        </a:spcAft>
                        <a:buClr>
                          <a:srgbClr val="1F497D"/>
                        </a:buClr>
                        <a:buSzPts val="2400"/>
                        <a:buFont typeface="Calibri"/>
                        <a:buNone/>
                        <a:tabLst/>
                        <a:defRPr/>
                      </a:pPr>
                      <a:r>
                        <a:rPr lang="en-US" sz="1400" b="1" u="none" strike="noStrike" cap="none" dirty="0">
                          <a:solidFill>
                            <a:schemeClr val="dk2"/>
                          </a:solidFill>
                          <a:latin typeface="Calibri"/>
                          <a:ea typeface="Calibri"/>
                          <a:cs typeface="Calibri"/>
                          <a:sym typeface="Calibri"/>
                        </a:rPr>
                        <a:t>(+9% TRS bonus)</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$43,081-$47,831</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$47,333- $52,551</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$53,067- $60,626</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$64,056- $73,181</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514489340"/>
                  </a:ext>
                </a:extLst>
              </a:tr>
              <a:tr h="914400">
                <a:tc>
                  <a:txBody>
                    <a:bodyPr/>
                    <a:lstStyle/>
                    <a:p>
                      <a:pPr marL="0" marR="0" lvl="0" indent="0" algn="l" defTabSz="914400" rtl="0" eaLnBrk="1" fontAlgn="auto" latinLnBrk="0" hangingPunct="1">
                        <a:lnSpc>
                          <a:spcPct val="90000"/>
                        </a:lnSpc>
                        <a:spcBef>
                          <a:spcPts val="0"/>
                        </a:spcBef>
                        <a:spcAft>
                          <a:spcPts val="0"/>
                        </a:spcAft>
                        <a:buClr>
                          <a:srgbClr val="1F497D"/>
                        </a:buClr>
                        <a:buSzPts val="2400"/>
                        <a:buFont typeface="Calibri"/>
                        <a:buNone/>
                        <a:tabLst/>
                        <a:defRPr/>
                      </a:pPr>
                      <a:r>
                        <a:rPr kumimoji="0" lang="en-US" sz="2000" b="1" i="0" u="none" strike="noStrike" kern="0" cap="none" spc="0" normalizeH="0" baseline="0" noProof="0" dirty="0">
                          <a:ln>
                            <a:noFill/>
                          </a:ln>
                          <a:solidFill>
                            <a:srgbClr val="1F497D"/>
                          </a:solidFill>
                          <a:effectLst/>
                          <a:uLnTx/>
                          <a:uFillTx/>
                          <a:latin typeface="Calibri"/>
                          <a:ea typeface="Calibri"/>
                          <a:cs typeface="Calibri"/>
                          <a:sym typeface="Calibri"/>
                        </a:rPr>
                        <a:t>Winchester CUSD 1 (23-24)</a:t>
                      </a:r>
                    </a:p>
                    <a:p>
                      <a:pPr marL="0" marR="0" lvl="0" indent="0" algn="l" defTabSz="914400" rtl="0" eaLnBrk="1" fontAlgn="auto" latinLnBrk="0" hangingPunct="1">
                        <a:lnSpc>
                          <a:spcPct val="90000"/>
                        </a:lnSpc>
                        <a:spcBef>
                          <a:spcPts val="0"/>
                        </a:spcBef>
                        <a:spcAft>
                          <a:spcPts val="0"/>
                        </a:spcAft>
                        <a:buClr>
                          <a:srgbClr val="1F497D"/>
                        </a:buClr>
                        <a:buSzPts val="2400"/>
                        <a:buFont typeface="Calibri"/>
                        <a:buNone/>
                        <a:tabLst/>
                        <a:defRPr/>
                      </a:pPr>
                      <a:r>
                        <a:rPr lang="en-US" sz="1400" b="1" u="none" strike="noStrike" cap="none" dirty="0">
                          <a:solidFill>
                            <a:schemeClr val="dk2"/>
                          </a:solidFill>
                          <a:latin typeface="Calibri"/>
                          <a:ea typeface="Calibri"/>
                          <a:cs typeface="Calibri"/>
                          <a:sym typeface="Calibri"/>
                        </a:rPr>
                        <a:t>(+9% TRS bonus)</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$39,676-$41,965</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$40,916- $43,817</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$43,817- $45,356</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$51,903- $52,814</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3432449034"/>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$62,500 </a:t>
            </a:r>
            <a:r>
              <a:rPr lang="en-US" sz="2400" dirty="0">
                <a:solidFill>
                  <a:srgbClr val="7030A0"/>
                </a:solidFill>
                <a:latin typeface="Arial"/>
                <a:ea typeface="Arial"/>
                <a:cs typeface="Arial"/>
                <a:sym typeface="Arial"/>
              </a:rPr>
              <a:t>= </a:t>
            </a:r>
            <a:r>
              <a:rPr lang="en-US" sz="2400" dirty="0">
                <a:solidFill>
                  <a:srgbClr val="7030A0"/>
                </a:solidFill>
              </a:rPr>
              <a:t>$42</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$1,888- $7,324</a:t>
            </a:r>
            <a:endParaRPr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$157- $5,601</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893</Words>
  <Application>Microsoft Office PowerPoint</Application>
  <PresentationFormat>On-screen Show (4:3)</PresentationFormat>
  <Paragraphs>90</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Alex</dc:creator>
  <cp:lastModifiedBy>Alex Adams</cp:lastModifiedBy>
  <cp:revision>5</cp:revision>
  <dcterms:modified xsi:type="dcterms:W3CDTF">2023-07-19T21:27:34Z</dcterms:modified>
</cp:coreProperties>
</file>