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737" autoAdjust="0"/>
    <p:restoredTop sz="80233" autoAdjust="0"/>
  </p:normalViewPr>
  <p:slideViewPr>
    <p:cSldViewPr snapToGrid="0">
      <p:cViewPr varScale="1">
        <p:scale>
          <a:sx n="94" d="100"/>
          <a:sy n="94" d="100"/>
        </p:scale>
        <p:origin x="1496"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6/15/26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2025-2026 and 2026-2027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2025-2026 and 2026-2027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2025-2026 and 2026-2027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6.15.26 with 2025-2026 and 2026-2027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2025-2026 and 2026-2027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6/15/26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6/15/26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a14="http://schemas.microsoft.com/office/drawing/2010/main" xmlns="">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3670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$52,000 = $34.76/hr.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CC72A7ED-10E2-B58E-038B-0298B0264353}"/>
              </a:ext>
            </a:extLst>
          </p:cNvPr>
          <p:cNvGraphicFramePr/>
          <p:nvPr>
            <p:extLst>
              <p:ext uri="{D42A27DB-BD31-4B8C-83A1-F6EECF244321}">
                <p14:modId xmlns:p14="http://schemas.microsoft.com/office/powerpoint/2010/main" val="3689017704"/>
              </p:ext>
            </p:extLst>
          </p:nvPr>
        </p:nvGraphicFramePr>
        <p:xfrm>
          <a:off x="363415" y="1514900"/>
          <a:ext cx="4081244" cy="382798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47396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826616">
                <a:tc>
                  <a:txBody>
                    <a:bodyPr/>
                    <a:lstStyle/>
                    <a:p>
                      <a:pPr marL="0" marR="0" lvl="0" indent="0" algn="l" rtl="0">
                        <a:lnSpc>
                          <a:spcPct val="90000"/>
                        </a:lnSpc>
                        <a:spcBef>
                          <a:spcPts val="0"/>
                        </a:spcBef>
                        <a:spcAft>
                          <a:spcPts val="0"/>
                        </a:spcAft>
                        <a:buNone/>
                      </a:pPr>
                      <a:r>
                        <a:rPr lang="en-US" sz="2200" b="1" u="none" strike="noStrike" cap="none" dirty="0">
                          <a:solidFill>
                            <a:schemeClr val="tx2"/>
                          </a:solidFill>
                          <a:latin typeface="Calibri"/>
                          <a:ea typeface="Calibri"/>
                          <a:cs typeface="Calibri"/>
                          <a:sym typeface="Calibri"/>
                        </a:rPr>
                        <a:t>Joliet Township HS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$53,621 - $59,268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826616">
                <a:tc>
                  <a:txBody>
                    <a:bodyPr/>
                    <a:lstStyle/>
                    <a:p>
                      <a:pPr marL="0" marR="0" lvl="0" indent="0" algn="l" rtl="0">
                        <a:lnSpc>
                          <a:spcPct val="90000"/>
                        </a:lnSpc>
                        <a:spcBef>
                          <a:spcPts val="0"/>
                        </a:spcBef>
                        <a:spcAft>
                          <a:spcPts val="0"/>
                        </a:spcAft>
                        <a:buNone/>
                      </a:pPr>
                      <a:r>
                        <a:rPr lang="en-US" sz="2200" b="1" u="none" strike="noStrike" kern="1200" cap="none" dirty="0">
                          <a:solidFill>
                            <a:schemeClr val="tx2"/>
                          </a:solidFill>
                          <a:latin typeface="Calibri"/>
                          <a:ea typeface="Calibri"/>
                          <a:cs typeface="Calibri"/>
                          <a:sym typeface="Calibri"/>
                        </a:rPr>
                        <a:t>Plainfield Community CSD 202</a:t>
                      </a:r>
                      <a:br>
                        <a:rPr lang="en-US" sz="22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$57,095 - $58,340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826616">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Lincoln-Way CHSD 210</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(2026-2027)</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$56,750 - $60,381</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826616">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Wilmington School District 209U</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(2026-2027)</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$43,739 - $46,252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908721072"/>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77652"/>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187-day contract </a:t>
            </a:r>
            <a:r>
              <a:rPr lang="en-US" sz="2400" dirty="0">
                <a:solidFill>
                  <a:srgbClr val="7030A0"/>
                </a:solidFill>
                <a:sym typeface="Calibri"/>
              </a:rPr>
              <a:t>→</a:t>
            </a:r>
            <a:r>
              <a:rPr lang="en-US" sz="2400" dirty="0">
                <a:solidFill>
                  <a:srgbClr val="7030A0"/>
                </a:solidFill>
              </a:rPr>
              <a:t> $63,000 = $42.11/hr.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61E1BD29-8033-45DB-44B2-37F7DB7F976D}"/>
              </a:ext>
            </a:extLst>
          </p:cNvPr>
          <p:cNvGraphicFramePr/>
          <p:nvPr>
            <p:extLst>
              <p:ext uri="{D42A27DB-BD31-4B8C-83A1-F6EECF244321}">
                <p14:modId xmlns:p14="http://schemas.microsoft.com/office/powerpoint/2010/main" val="2781664865"/>
              </p:ext>
            </p:extLst>
          </p:nvPr>
        </p:nvGraphicFramePr>
        <p:xfrm>
          <a:off x="363415" y="1514900"/>
          <a:ext cx="7007324" cy="382798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47396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826616">
                <a:tc>
                  <a:txBody>
                    <a:bodyPr/>
                    <a:lstStyle/>
                    <a:p>
                      <a:pPr marL="0" marR="0" lvl="0" indent="0" algn="l" rtl="0">
                        <a:lnSpc>
                          <a:spcPct val="90000"/>
                        </a:lnSpc>
                        <a:spcBef>
                          <a:spcPts val="0"/>
                        </a:spcBef>
                        <a:spcAft>
                          <a:spcPts val="0"/>
                        </a:spcAft>
                        <a:buNone/>
                      </a:pPr>
                      <a:r>
                        <a:rPr lang="en-US" sz="2200" b="1" u="none" strike="noStrike" cap="none" dirty="0">
                          <a:solidFill>
                            <a:schemeClr val="tx2"/>
                          </a:solidFill>
                          <a:latin typeface="Calibri"/>
                          <a:ea typeface="Calibri"/>
                          <a:cs typeface="Calibri"/>
                          <a:sym typeface="Calibri"/>
                        </a:rPr>
                        <a:t>Joliet Township HS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$53,621 - $59,268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$62,758 - $66,243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$75,093 - $80,963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826616">
                <a:tc>
                  <a:txBody>
                    <a:bodyPr/>
                    <a:lstStyle/>
                    <a:p>
                      <a:pPr marL="0" marR="0" lvl="0" indent="0" algn="l" rtl="0">
                        <a:lnSpc>
                          <a:spcPct val="90000"/>
                        </a:lnSpc>
                        <a:spcBef>
                          <a:spcPts val="0"/>
                        </a:spcBef>
                        <a:spcAft>
                          <a:spcPts val="0"/>
                        </a:spcAft>
                        <a:buNone/>
                      </a:pPr>
                      <a:r>
                        <a:rPr lang="en-US" sz="2200" b="1" u="none" strike="noStrike" kern="1200" cap="none" dirty="0">
                          <a:solidFill>
                            <a:schemeClr val="tx2"/>
                          </a:solidFill>
                          <a:latin typeface="Calibri"/>
                          <a:ea typeface="Calibri"/>
                          <a:cs typeface="Calibri"/>
                          <a:sym typeface="Calibri"/>
                        </a:rPr>
                        <a:t>Plainfield Community CSD 202</a:t>
                      </a:r>
                      <a:br>
                        <a:rPr lang="en-US" sz="22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$57,095 - $58,340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$56,121 - $62,849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$68,626 - $79,076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826616">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Lincoln-Way CHSD 210</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(2026-2027)</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$56,750 - $60,381</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$64,365 - $69,036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$71,235 - $80,528</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826616">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Wilmington School District 209U</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(2026-2027)</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$43,739 - $46,252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$45,193 - $48,445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$50,699 - $56,189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908721072"/>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31531"/>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1585879057"/>
              </p:ext>
            </p:extLst>
          </p:nvPr>
        </p:nvGraphicFramePr>
        <p:xfrm>
          <a:off x="363415" y="1514900"/>
          <a:ext cx="8470364" cy="382798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47396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826616">
                <a:tc>
                  <a:txBody>
                    <a:bodyPr/>
                    <a:lstStyle/>
                    <a:p>
                      <a:pPr marL="0" marR="0" lvl="0" indent="0" algn="l" rtl="0">
                        <a:lnSpc>
                          <a:spcPct val="90000"/>
                        </a:lnSpc>
                        <a:spcBef>
                          <a:spcPts val="0"/>
                        </a:spcBef>
                        <a:spcAft>
                          <a:spcPts val="0"/>
                        </a:spcAft>
                        <a:buNone/>
                      </a:pPr>
                      <a:r>
                        <a:rPr lang="en-US" sz="2200" b="1" u="none" strike="noStrike" cap="none" dirty="0">
                          <a:solidFill>
                            <a:schemeClr val="tx2"/>
                          </a:solidFill>
                          <a:latin typeface="Calibri"/>
                          <a:ea typeface="Calibri"/>
                          <a:cs typeface="Calibri"/>
                          <a:sym typeface="Calibri"/>
                        </a:rPr>
                        <a:t>Joliet Township HS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$53,621 - $59,268</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$62,758 - $66,243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$75,093 - $80,963</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$93,807 - $103,640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826616">
                <a:tc>
                  <a:txBody>
                    <a:bodyPr/>
                    <a:lstStyle/>
                    <a:p>
                      <a:pPr marL="0" marR="0" lvl="0" indent="0" algn="l" rtl="0">
                        <a:lnSpc>
                          <a:spcPct val="90000"/>
                        </a:lnSpc>
                        <a:spcBef>
                          <a:spcPts val="0"/>
                        </a:spcBef>
                        <a:spcAft>
                          <a:spcPts val="0"/>
                        </a:spcAft>
                        <a:buNone/>
                      </a:pPr>
                      <a:r>
                        <a:rPr lang="en-US" sz="2200" b="1" u="none" strike="noStrike" kern="1200" cap="none" dirty="0">
                          <a:solidFill>
                            <a:schemeClr val="tx2"/>
                          </a:solidFill>
                          <a:latin typeface="Calibri"/>
                          <a:ea typeface="Calibri"/>
                          <a:cs typeface="Calibri"/>
                          <a:sym typeface="Calibri"/>
                        </a:rPr>
                        <a:t>Plainfield Community CSD 202</a:t>
                      </a:r>
                      <a:br>
                        <a:rPr lang="en-US" sz="22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(2026-2027)</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$57,095 - $58,340</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$56,121 - $62,849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$68,626 - $79,076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$83,656 - $97,818</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826616">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Lincoln-Way CHSD 210</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(2026-2027)</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$56,750 - $60,381</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$64,365 - $69,036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$71,235 - $80,528</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$92,305 - $107,158</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r h="826616">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Wilmington School District 209U</a:t>
                      </a:r>
                      <a:b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b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(2026-2027)</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$43,739 - $46,252</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$45,193 - $48,445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$50,699 - $56,189</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$61,352 - $67,067</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908721072"/>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187-day contract </a:t>
            </a:r>
            <a:r>
              <a:rPr lang="en-US" sz="2400" dirty="0">
                <a:solidFill>
                  <a:srgbClr val="7030A0"/>
                </a:solidFill>
                <a:sym typeface="Calibri"/>
              </a:rPr>
              <a:t>→</a:t>
            </a:r>
            <a:r>
              <a:rPr lang="en-US" sz="2400" dirty="0">
                <a:solidFill>
                  <a:srgbClr val="7030A0"/>
                </a:solidFill>
              </a:rPr>
              <a:t> $90,000 = $60.16/hr.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1873347163"/>
              </p:ext>
            </p:extLst>
          </p:nvPr>
        </p:nvGraphicFramePr>
        <p:xfrm>
          <a:off x="342900" y="2698567"/>
          <a:ext cx="8490001" cy="247087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601364">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$139,000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$142,528</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$151,841</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$210,845</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Superintendent </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225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$151,430</a:t>
                      </a:r>
                      <a:endParaRPr lang="en-US" sz="2000" kern="1200" dirty="0">
                        <a:solidFill>
                          <a:schemeClr val="tx1"/>
                        </a:solidFill>
                        <a:latin typeface="+mn-lt"/>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$261,020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573756096"/>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187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$140,000 @ 210 days = $83.33/hr.</a:t>
            </a:r>
          </a:p>
          <a:p>
            <a:pPr algn="ctr" defTabSz="914400">
              <a:defRPr/>
            </a:pPr>
            <a:r>
              <a:rPr lang="en-US" sz="2000" dirty="0">
                <a:solidFill>
                  <a:srgbClr val="7030A0"/>
                </a:solidFill>
                <a:latin typeface="Arial" panose="020B0604020202020204"/>
              </a:rPr>
              <a:t>$206,000 @ 225 days = $114.44/hr.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$1,181 - $13,486</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$502 - $13,486</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339</TotalTime>
  <Words>1252</Words>
  <Application>Microsoft Macintosh PowerPoint</Application>
  <PresentationFormat>On-screen Show (4:3)</PresentationFormat>
  <Paragraphs>133</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36</cp:revision>
  <dcterms:created xsi:type="dcterms:W3CDTF">2022-08-02T19:12:40Z</dcterms:created>
  <dcterms:modified xsi:type="dcterms:W3CDTF">2026-06-15T18:06:36Z</dcterms:modified>
</cp:coreProperties>
</file>