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60" d="100"/>
          <a:sy n="60" d="100"/>
        </p:scale>
        <p:origin x="84"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lang="en-US"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$42,000 = $22.23/hr.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Table 2">
            <a:extLst>
              <a:ext uri="{FF2B5EF4-FFF2-40B4-BE49-F238E27FC236}">
                <a16:creationId xmlns:a16="http://schemas.microsoft.com/office/drawing/2014/main" id="{298962B0-A5B2-BF42-83EC-385D96E79839}"/>
              </a:ext>
            </a:extLst>
          </p:cNvPr>
          <p:cNvGraphicFramePr>
            <a:graphicFrameLocks noGrp="1"/>
          </p:cNvGraphicFramePr>
          <p:nvPr>
            <p:extLst>
              <p:ext uri="{D42A27DB-BD31-4B8C-83A1-F6EECF244321}">
                <p14:modId xmlns:p14="http://schemas.microsoft.com/office/powerpoint/2010/main" val="3192037394"/>
              </p:ext>
            </p:extLst>
          </p:nvPr>
        </p:nvGraphicFramePr>
        <p:xfrm>
          <a:off x="490753" y="2233706"/>
          <a:ext cx="4081247" cy="2390587"/>
        </p:xfrm>
        <a:graphic>
          <a:graphicData uri="http://schemas.openxmlformats.org/drawingml/2006/table">
            <a:tbl>
              <a:tblPr>
                <a:noFill/>
              </a:tblPr>
              <a:tblGrid>
                <a:gridCol w="2618205">
                  <a:extLst>
                    <a:ext uri="{9D8B030D-6E8A-4147-A177-3AD203B41FA5}">
                      <a16:colId xmlns:a16="http://schemas.microsoft.com/office/drawing/2014/main" val="69365831"/>
                    </a:ext>
                  </a:extLst>
                </a:gridCol>
                <a:gridCol w="1463042">
                  <a:extLst>
                    <a:ext uri="{9D8B030D-6E8A-4147-A177-3AD203B41FA5}">
                      <a16:colId xmlns:a16="http://schemas.microsoft.com/office/drawing/2014/main" val="2944650965"/>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319644114"/>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Bloomington SD 87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$42,706 -$47,706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10079327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McLean County USD 5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$40,004 - $44,885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392204072"/>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6429" y="44614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$33.60/hr.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Table 2">
            <a:extLst>
              <a:ext uri="{FF2B5EF4-FFF2-40B4-BE49-F238E27FC236}">
                <a16:creationId xmlns:a16="http://schemas.microsoft.com/office/drawing/2014/main" id="{E401EA92-D7BB-CB3D-2102-130A21FF7AF1}"/>
              </a:ext>
            </a:extLst>
          </p:cNvPr>
          <p:cNvGraphicFramePr>
            <a:graphicFrameLocks noGrp="1"/>
          </p:cNvGraphicFramePr>
          <p:nvPr>
            <p:extLst>
              <p:ext uri="{D42A27DB-BD31-4B8C-83A1-F6EECF244321}">
                <p14:modId xmlns:p14="http://schemas.microsoft.com/office/powerpoint/2010/main" val="364398250"/>
              </p:ext>
            </p:extLst>
          </p:nvPr>
        </p:nvGraphicFramePr>
        <p:xfrm>
          <a:off x="250901" y="2233706"/>
          <a:ext cx="5544289" cy="2390587"/>
        </p:xfrm>
        <a:graphic>
          <a:graphicData uri="http://schemas.openxmlformats.org/drawingml/2006/table">
            <a:tbl>
              <a:tblPr>
                <a:noFill/>
              </a:tblPr>
              <a:tblGrid>
                <a:gridCol w="2618205">
                  <a:extLst>
                    <a:ext uri="{9D8B030D-6E8A-4147-A177-3AD203B41FA5}">
                      <a16:colId xmlns:a16="http://schemas.microsoft.com/office/drawing/2014/main" val="1242858273"/>
                    </a:ext>
                  </a:extLst>
                </a:gridCol>
                <a:gridCol w="1463042">
                  <a:extLst>
                    <a:ext uri="{9D8B030D-6E8A-4147-A177-3AD203B41FA5}">
                      <a16:colId xmlns:a16="http://schemas.microsoft.com/office/drawing/2014/main" val="765236014"/>
                    </a:ext>
                  </a:extLst>
                </a:gridCol>
                <a:gridCol w="1463042">
                  <a:extLst>
                    <a:ext uri="{9D8B030D-6E8A-4147-A177-3AD203B41FA5}">
                      <a16:colId xmlns:a16="http://schemas.microsoft.com/office/drawing/2014/main" val="1565169499"/>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520555587"/>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Bloomington SD 87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$42,706 -$47,706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$50,664 -$56,149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977907074"/>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McLean County USD 5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$40,004 - $44,885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$45,585 - $50,405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415913504"/>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47139182"/>
              </p:ext>
            </p:extLst>
          </p:nvPr>
        </p:nvGraphicFramePr>
        <p:xfrm>
          <a:off x="351316" y="2223837"/>
          <a:ext cx="8470373" cy="2410326"/>
        </p:xfrm>
        <a:graphic>
          <a:graphicData uri="http://schemas.openxmlformats.org/drawingml/2006/table">
            <a:tbl>
              <a:tblPr>
                <a:noFill/>
              </a:tblPr>
              <a:tblGrid>
                <a:gridCol w="2618205">
                  <a:extLst>
                    <a:ext uri="{9D8B030D-6E8A-4147-A177-3AD203B41FA5}">
                      <a16:colId xmlns:a16="http://schemas.microsoft.com/office/drawing/2014/main" val="20000"/>
                    </a:ext>
                  </a:extLst>
                </a:gridCol>
                <a:gridCol w="1463042">
                  <a:extLst>
                    <a:ext uri="{9D8B030D-6E8A-4147-A177-3AD203B41FA5}">
                      <a16:colId xmlns:a16="http://schemas.microsoft.com/office/drawing/2014/main" val="20001"/>
                    </a:ext>
                  </a:extLst>
                </a:gridCol>
                <a:gridCol w="1463042">
                  <a:extLst>
                    <a:ext uri="{9D8B030D-6E8A-4147-A177-3AD203B41FA5}">
                      <a16:colId xmlns:a16="http://schemas.microsoft.com/office/drawing/2014/main" val="20002"/>
                    </a:ext>
                  </a:extLst>
                </a:gridCol>
                <a:gridCol w="1463042">
                  <a:extLst>
                    <a:ext uri="{9D8B030D-6E8A-4147-A177-3AD203B41FA5}">
                      <a16:colId xmlns:a16="http://schemas.microsoft.com/office/drawing/2014/main" val="20003"/>
                    </a:ext>
                  </a:extLst>
                </a:gridCol>
                <a:gridCol w="1463042">
                  <a:extLst>
                    <a:ext uri="{9D8B030D-6E8A-4147-A177-3AD203B41FA5}">
                      <a16:colId xmlns:a16="http://schemas.microsoft.com/office/drawing/2014/main" val="20004"/>
                    </a:ext>
                  </a:extLst>
                </a:gridCol>
              </a:tblGrid>
              <a:tr h="581526">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Bloomington SD 87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$42,706 -$47,706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$50,664 -$56,149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$56,149 - $62,904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$73,306 -$79,791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McLean County USD 5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$40,004 - $44,885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$45,585 - $50,405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$52,125 - $59,686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$79,547 - $77,588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$79,000 = $53.09/hr.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26561495"/>
              </p:ext>
            </p:extLst>
          </p:nvPr>
        </p:nvGraphicFramePr>
        <p:xfrm>
          <a:off x="342900" y="2698567"/>
          <a:ext cx="8458200" cy="31625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$77,000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$95,000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$78,000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$119,000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 Assistant Superintendent</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kern="1200" dirty="0">
                          <a:solidFill>
                            <a:schemeClr val="tx1"/>
                          </a:solidFill>
                          <a:latin typeface="+mn-lt"/>
                          <a:ea typeface="+mn-ea"/>
                          <a:cs typeface="+mn-cs"/>
                        </a:rPr>
                        <a:t>225 Days</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dirty="0">
                          <a:solidFill>
                            <a:schemeClr val="tx1"/>
                          </a:solidFill>
                          <a:latin typeface="+mj-lt"/>
                        </a:rPr>
                        <a:t>$120,000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None/>
                      </a:pP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573756096"/>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Superintendent</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000" kern="1200" dirty="0">
                          <a:solidFill>
                            <a:schemeClr val="tx1"/>
                          </a:solidFill>
                          <a:latin typeface="+mn-lt"/>
                          <a:ea typeface="+mn-ea"/>
                          <a:cs typeface="+mn-cs"/>
                        </a:rPr>
                        <a:t>225 Days</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gridSpan="2">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000" kern="1200" dirty="0">
                          <a:solidFill>
                            <a:schemeClr val="tx1"/>
                          </a:solidFill>
                          <a:latin typeface="+mn-lt"/>
                          <a:ea typeface="+mn-ea"/>
                          <a:cs typeface="+mn-cs"/>
                        </a:rPr>
                        <a:t>$192,000</a:t>
                      </a:r>
                    </a:p>
                    <a:p>
                      <a:pPr marL="0" marR="0" lvl="0" indent="0" algn="ctr" rtl="0">
                        <a:lnSpc>
                          <a:spcPct val="90000"/>
                        </a:lnSpc>
                        <a:spcBef>
                          <a:spcPts val="0"/>
                        </a:spcBef>
                        <a:spcAft>
                          <a:spcPts val="0"/>
                        </a:spcAft>
                        <a:buNone/>
                      </a:pP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326509949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$77,000 = $44.70/hr.</a:t>
            </a:r>
          </a:p>
          <a:p>
            <a:pPr algn="ctr" defTabSz="914400">
              <a:defRPr/>
            </a:pPr>
            <a:r>
              <a:rPr lang="en-US" sz="2000" dirty="0">
                <a:solidFill>
                  <a:srgbClr val="7030A0"/>
                </a:solidFill>
                <a:latin typeface="Arial" panose="020B0604020202020204"/>
              </a:rPr>
              <a:t>$119,000 = $66.11/hr.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$846-$8,443</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$245 -$4,734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315</TotalTime>
  <Words>1086</Words>
  <Application>Microsoft Office PowerPoint</Application>
  <PresentationFormat>On-screen Show (4:3)</PresentationFormat>
  <Paragraphs>110</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30</cp:revision>
  <dcterms:created xsi:type="dcterms:W3CDTF">2022-08-02T19:12:40Z</dcterms:created>
  <dcterms:modified xsi:type="dcterms:W3CDTF">2023-04-14T04:16:30Z</dcterms:modified>
</cp:coreProperties>
</file>