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60" d="100"/>
          <a:sy n="60" d="100"/>
        </p:scale>
        <p:origin x="84"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2022-24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2022-24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2022-24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4/13/23 with 2022-24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2022-24 salary schedules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DE312CE7-723C-27F2-7123-9B1F88DD9F53}"/>
              </a:ext>
            </a:extLst>
          </p:cNvPr>
          <p:cNvGraphicFramePr>
            <a:graphicFrameLocks noGrp="1"/>
          </p:cNvGraphicFramePr>
          <p:nvPr>
            <p:extLst>
              <p:ext uri="{D42A27DB-BD31-4B8C-83A1-F6EECF244321}">
                <p14:modId xmlns:p14="http://schemas.microsoft.com/office/powerpoint/2010/main" val="4158623755"/>
              </p:ext>
            </p:extLst>
          </p:nvPr>
        </p:nvGraphicFramePr>
        <p:xfrm>
          <a:off x="344905" y="1952351"/>
          <a:ext cx="4081244" cy="3304987"/>
        </p:xfrm>
        <a:graphic>
          <a:graphicData uri="http://schemas.openxmlformats.org/drawingml/2006/table">
            <a:tbl>
              <a:tblPr>
                <a:noFill/>
              </a:tblPr>
              <a:tblGrid>
                <a:gridCol w="2618204">
                  <a:extLst>
                    <a:ext uri="{9D8B030D-6E8A-4147-A177-3AD203B41FA5}">
                      <a16:colId xmlns:a16="http://schemas.microsoft.com/office/drawing/2014/main" val="1979484622"/>
                    </a:ext>
                  </a:extLst>
                </a:gridCol>
                <a:gridCol w="1463040">
                  <a:extLst>
                    <a:ext uri="{9D8B030D-6E8A-4147-A177-3AD203B41FA5}">
                      <a16:colId xmlns:a16="http://schemas.microsoft.com/office/drawing/2014/main" val="3860028290"/>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965576485"/>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City of Chicago SD 299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$61,990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885777157"/>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Township H5D 211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panose="020F0502020204030204" pitchFamily="34" charset="0"/>
                          <a:cs typeface="Calibri" panose="020F0502020204030204" pitchFamily="34" charset="0"/>
                        </a:rPr>
                        <a:t>$58,371 </a:t>
                      </a:r>
                      <a:r>
                        <a:rPr lang="en-US" sz="2400" dirty="0">
                          <a:solidFill>
                            <a:srgbClr val="272D41"/>
                          </a:solidFill>
                          <a:latin typeface="Calibri" panose="020F0502020204030204" pitchFamily="34" charset="0"/>
                          <a:cs typeface="Calibri" panose="020F0502020204030204" pitchFamily="34" charset="0"/>
                        </a:rPr>
                        <a:t>- $61,291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725334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1F497D"/>
                          </a:solidFill>
                          <a:effectLst/>
                          <a:uLnTx/>
                          <a:uFillTx/>
                          <a:latin typeface="Calibri"/>
                          <a:ea typeface="Calibri"/>
                          <a:cs typeface="Calibri"/>
                          <a:sym typeface="Calibri"/>
                        </a:rPr>
                        <a:t>Schamburg</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CCSD 54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(23-24)</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$46,038 -$53,405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118912055"/>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6429" y="446145"/>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$70,000 = $49.30/hr.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32020492-6CEA-77B3-9A20-A7BA7B4F984F}"/>
              </a:ext>
            </a:extLst>
          </p:cNvPr>
          <p:cNvGraphicFramePr>
            <a:graphicFrameLocks noGrp="1"/>
          </p:cNvGraphicFramePr>
          <p:nvPr>
            <p:extLst>
              <p:ext uri="{D42A27DB-BD31-4B8C-83A1-F6EECF244321}">
                <p14:modId xmlns:p14="http://schemas.microsoft.com/office/powerpoint/2010/main" val="2902589538"/>
              </p:ext>
            </p:extLst>
          </p:nvPr>
        </p:nvGraphicFramePr>
        <p:xfrm>
          <a:off x="312821" y="2037679"/>
          <a:ext cx="5544284" cy="3304987"/>
        </p:xfrm>
        <a:graphic>
          <a:graphicData uri="http://schemas.openxmlformats.org/drawingml/2006/table">
            <a:tbl>
              <a:tblPr>
                <a:noFill/>
              </a:tblPr>
              <a:tblGrid>
                <a:gridCol w="2618204">
                  <a:extLst>
                    <a:ext uri="{9D8B030D-6E8A-4147-A177-3AD203B41FA5}">
                      <a16:colId xmlns:a16="http://schemas.microsoft.com/office/drawing/2014/main" val="2177332105"/>
                    </a:ext>
                  </a:extLst>
                </a:gridCol>
                <a:gridCol w="1463040">
                  <a:extLst>
                    <a:ext uri="{9D8B030D-6E8A-4147-A177-3AD203B41FA5}">
                      <a16:colId xmlns:a16="http://schemas.microsoft.com/office/drawing/2014/main" val="1897593410"/>
                    </a:ext>
                  </a:extLst>
                </a:gridCol>
                <a:gridCol w="1463040">
                  <a:extLst>
                    <a:ext uri="{9D8B030D-6E8A-4147-A177-3AD203B41FA5}">
                      <a16:colId xmlns:a16="http://schemas.microsoft.com/office/drawing/2014/main" val="1182222195"/>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461396822"/>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City of Chicago SD 299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$61,990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$67,624 -$70,031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949147977"/>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Township H5D 211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$58,371 - $61,291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$73,403 - $75,242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87395227"/>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1F497D"/>
                          </a:solidFill>
                          <a:effectLst/>
                          <a:uLnTx/>
                          <a:uFillTx/>
                          <a:latin typeface="Calibri"/>
                          <a:ea typeface="Calibri"/>
                          <a:cs typeface="Calibri"/>
                          <a:sym typeface="Calibri"/>
                        </a:rPr>
                        <a:t>Schamburg</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CCSD 54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(23-24)</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$46,038 -$53,405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$57,547 -$65,375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11983617"/>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388654972"/>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City of Chicago SD 299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$61,990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$67,624 -$70,031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$79,918 - $81,053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$102,051 -$111,766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Township H5D 211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$58,371 - $61,291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$73,403 - $75,242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$80,409 - $90,477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$113,973 - $124,042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1F497D"/>
                          </a:solidFill>
                          <a:effectLst/>
                          <a:uLnTx/>
                          <a:uFillTx/>
                          <a:latin typeface="Calibri"/>
                          <a:ea typeface="Calibri"/>
                          <a:cs typeface="Calibri"/>
                          <a:sym typeface="Calibri"/>
                        </a:rPr>
                        <a:t>Schamburg</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CCSD 54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(23-24)</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$46,038 -$53,405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$57,547 -$65,375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$62,611 -$71,820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$95,759 -$104,299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$100,000 = $67.57/hr.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1766230002"/>
              </p:ext>
            </p:extLst>
          </p:nvPr>
        </p:nvGraphicFramePr>
        <p:xfrm>
          <a:off x="342900" y="2698567"/>
          <a:ext cx="8458200" cy="247087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$68,260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$169,547</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$136,000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$187,000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Superintendent </a:t>
                      </a:r>
                      <a:endParaRPr sz="2400" b="1"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gridSpan="2">
                  <a:txBody>
                    <a:bodyPr/>
                    <a:lstStyle/>
                    <a:p>
                      <a:pPr marL="0" marR="0" lvl="0" indent="0" algn="ctr" rtl="0">
                        <a:lnSpc>
                          <a:spcPct val="90000"/>
                        </a:lnSpc>
                        <a:spcBef>
                          <a:spcPts val="0"/>
                        </a:spcBef>
                        <a:spcAft>
                          <a:spcPts val="0"/>
                        </a:spcAft>
                        <a:buNone/>
                      </a:pPr>
                      <a:r>
                        <a:rPr lang="en-US" sz="2000" dirty="0">
                          <a:solidFill>
                            <a:schemeClr val="tx1"/>
                          </a:solidFill>
                          <a:latin typeface="+mj-lt"/>
                        </a:rPr>
                        <a:t>$264,750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hMerge="1">
                  <a:txBody>
                    <a:bodyPr/>
                    <a:lstStyle/>
                    <a:p>
                      <a:pPr marL="0" marR="0" lvl="0" indent="0" algn="ctr" rtl="0">
                        <a:lnSpc>
                          <a:spcPct val="90000"/>
                        </a:lnSpc>
                        <a:spcBef>
                          <a:spcPts val="0"/>
                        </a:spcBef>
                        <a:spcAft>
                          <a:spcPts val="0"/>
                        </a:spcAft>
                        <a:buNone/>
                      </a:pP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573756096"/>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185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$58.14/hr.</a:t>
            </a:r>
          </a:p>
          <a:p>
            <a:pPr algn="ctr" defTabSz="914400">
              <a:defRPr/>
            </a:pPr>
            <a:r>
              <a:rPr lang="en-US" sz="2000" dirty="0">
                <a:solidFill>
                  <a:srgbClr val="7030A0"/>
                </a:solidFill>
                <a:latin typeface="Arial" panose="020B0604020202020204"/>
              </a:rPr>
              <a:t>$150,000 = $84.30/hr.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$540-$7,200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   150 -$5,690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305</TotalTime>
  <Words>1122</Words>
  <Application>Microsoft Office PowerPoint</Application>
  <PresentationFormat>On-screen Show (4:3)</PresentationFormat>
  <Paragraphs>117</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29</cp:revision>
  <dcterms:created xsi:type="dcterms:W3CDTF">2022-08-02T19:12:40Z</dcterms:created>
  <dcterms:modified xsi:type="dcterms:W3CDTF">2023-04-14T04:17:01Z</dcterms:modified>
</cp:coreProperties>
</file>