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6"/>
  </p:notesMasterIdLst>
  <p:handoutMasterIdLst>
    <p:handoutMasterId r:id="rId7"/>
  </p:handoutMasterIdLst>
  <p:sldIdLst>
    <p:sldId id="256" r:id="rId5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97CF"/>
    <a:srgbClr val="272D41"/>
    <a:srgbClr val="4C53AE"/>
    <a:srgbClr val="002060"/>
    <a:srgbClr val="4A65AC"/>
    <a:srgbClr val="C2622C"/>
    <a:srgbClr val="E0E4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67" autoAdjust="0"/>
    <p:restoredTop sz="95618"/>
  </p:normalViewPr>
  <p:slideViewPr>
    <p:cSldViewPr snapToGrid="0" snapToObjects="1">
      <p:cViewPr varScale="1">
        <p:scale>
          <a:sx n="104" d="100"/>
          <a:sy n="104" d="100"/>
        </p:scale>
        <p:origin x="2864" y="208"/>
      </p:cViewPr>
      <p:guideLst>
        <p:guide orient="horz" pos="2880"/>
        <p:guide pos="2160"/>
      </p:guideLst>
    </p:cSldViewPr>
  </p:slideViewPr>
  <p:notesTextViewPr>
    <p:cViewPr>
      <p:scale>
        <a:sx n="135" d="100"/>
        <a:sy n="135" d="100"/>
      </p:scale>
      <p:origin x="0" y="0"/>
    </p:cViewPr>
  </p:notesTextViewPr>
  <p:notesViewPr>
    <p:cSldViewPr snapToGrid="0" snapToObjects="1">
      <p:cViewPr varScale="1">
        <p:scale>
          <a:sx n="83" d="100"/>
          <a:sy n="83" d="100"/>
        </p:scale>
        <p:origin x="2832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A4054A8-DED9-8547-A95C-801103E2477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77A76A-A0D1-CD4C-B34A-74C015AD501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6FF6F5-58DE-E44B-B008-C8B077BE3DDE}" type="datetimeFigureOut">
              <a:rPr lang="en-US" smtClean="0"/>
              <a:t>11/14/22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A30E1B-E360-2B49-BC4B-7F1183A2A0E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0CEFEB-5F58-FD4D-AFB3-AB32A05E806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848E49-E68D-5E4E-AA63-657F9B093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7181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C81A2B-8F59-444E-A99B-500B3C592132}" type="datetimeFigureOut">
              <a:rPr lang="en-US" smtClean="0"/>
              <a:t>11/14/22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853FA3-FFB1-4D33-B905-02F8CC502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422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853FA3-FFB1-4D33-B905-02F8CC502C3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985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8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11/14/22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133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11/14/22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951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6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6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11/14/22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975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11/14/22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05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7" y="2279655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7" y="6119288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11/14/22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109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11/14/22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377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8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2" y="2241553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2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4" y="2241553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4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11/14/22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993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11/14/22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503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11/14/22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570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4" y="1316571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2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11/14/22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095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4" y="1316571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2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11/14/22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490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9" y="486838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9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8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1A31A-3291-D549-A034-1AE95DECEA2E}" type="datetimeFigureOut">
              <a:rPr lang="en-US" smtClean="0"/>
              <a:t>11/14/22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4" y="8475138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8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671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17" Type="http://schemas.openxmlformats.org/officeDocument/2006/relationships/image" Target="../media/image15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sv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4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extLst>
              <a:ext uri="{FF2B5EF4-FFF2-40B4-BE49-F238E27FC236}">
                <a16:creationId xmlns:a16="http://schemas.microsoft.com/office/drawing/2014/main" id="{2DAD4BFB-7052-4A92-B1AA-052DCE2B8A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402" r="7157" b="17253"/>
          <a:stretch/>
        </p:blipFill>
        <p:spPr>
          <a:xfrm>
            <a:off x="3628438" y="5835976"/>
            <a:ext cx="2597229" cy="1850121"/>
          </a:xfrm>
          <a:prstGeom prst="rect">
            <a:avLst/>
          </a:prstGeom>
          <a:ln>
            <a:solidFill>
              <a:srgbClr val="272D41"/>
            </a:solidFill>
          </a:ln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84FC4E6B-B9F8-4E7E-AD97-8D0403D9FE4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52" t="-192" r="11337" b="8753"/>
          <a:stretch/>
        </p:blipFill>
        <p:spPr>
          <a:xfrm>
            <a:off x="592577" y="5824686"/>
            <a:ext cx="2590000" cy="1846391"/>
          </a:xfrm>
          <a:prstGeom prst="rect">
            <a:avLst/>
          </a:prstGeom>
          <a:ln>
            <a:solidFill>
              <a:srgbClr val="272D4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3C8FAD-D172-3645-A9E4-E97C3170F1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2606" y="409238"/>
            <a:ext cx="5143500" cy="552450"/>
          </a:xfrm>
        </p:spPr>
        <p:txBody>
          <a:bodyPr>
            <a:normAutofit fontScale="90000"/>
          </a:bodyPr>
          <a:lstStyle/>
          <a:p>
            <a:pPr algn="l"/>
            <a:r>
              <a:rPr lang="en-US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Teacher’s Life by the Numbers!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5E6747-9FB6-7E46-B8A2-FB0A90CBAE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5919" y="912332"/>
            <a:ext cx="5140187" cy="404283"/>
          </a:xfrm>
        </p:spPr>
        <p:txBody>
          <a:bodyPr/>
          <a:lstStyle/>
          <a:p>
            <a:r>
              <a:rPr lang="en-US" b="1" dirty="0">
                <a:solidFill>
                  <a:srgbClr val="C2622C"/>
                </a:solidFill>
              </a:rPr>
              <a:t>DeKalb County, GA</a:t>
            </a:r>
            <a:endParaRPr lang="en-US" dirty="0">
              <a:solidFill>
                <a:srgbClr val="C2622C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4E2DEB0-6882-0746-A30D-0AD75BC333E9}"/>
              </a:ext>
            </a:extLst>
          </p:cNvPr>
          <p:cNvSpPr/>
          <p:nvPr/>
        </p:nvSpPr>
        <p:spPr>
          <a:xfrm>
            <a:off x="228600" y="228600"/>
            <a:ext cx="6400800" cy="8686800"/>
          </a:xfrm>
          <a:prstGeom prst="rect">
            <a:avLst/>
          </a:prstGeom>
          <a:noFill/>
          <a:ln w="44450" cmpd="dbl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E30B24B-87FE-A64C-84E6-DC6880CF854C}"/>
              </a:ext>
            </a:extLst>
          </p:cNvPr>
          <p:cNvGrpSpPr/>
          <p:nvPr/>
        </p:nvGrpSpPr>
        <p:grpSpPr>
          <a:xfrm>
            <a:off x="425919" y="1464782"/>
            <a:ext cx="6072150" cy="1957777"/>
            <a:chOff x="69506" y="55588"/>
            <a:chExt cx="7049040" cy="2193168"/>
          </a:xfrm>
        </p:grpSpPr>
        <p:sp>
          <p:nvSpPr>
            <p:cNvPr id="9" name="Rectangle: Rounded Corners 1">
              <a:extLst>
                <a:ext uri="{FF2B5EF4-FFF2-40B4-BE49-F238E27FC236}">
                  <a16:creationId xmlns:a16="http://schemas.microsoft.com/office/drawing/2014/main" id="{919D3EDB-4386-AF43-8C9C-6CAE0A1F37E6}"/>
                </a:ext>
              </a:extLst>
            </p:cNvPr>
            <p:cNvSpPr/>
            <p:nvPr/>
          </p:nvSpPr>
          <p:spPr>
            <a:xfrm>
              <a:off x="1510417" y="62292"/>
              <a:ext cx="2250399" cy="1024342"/>
            </a:xfrm>
            <a:prstGeom prst="roundRect">
              <a:avLst/>
            </a:prstGeom>
            <a:solidFill>
              <a:srgbClr val="4A65AC"/>
            </a:solidFill>
            <a:ln>
              <a:solidFill>
                <a:srgbClr val="9297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dirty="0"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  <a:r>
                <a:rPr lang="en-US" baseline="30000" dirty="0">
                  <a:ea typeface="Calibri" panose="020F0502020204030204" pitchFamily="34" charset="0"/>
                  <a:cs typeface="Times New Roman" panose="02020603050405020304" pitchFamily="18" charset="0"/>
                </a:rPr>
                <a:t>st</a:t>
              </a:r>
              <a:r>
                <a:rPr lang="en-US" dirty="0">
                  <a:ea typeface="Calibri" panose="020F0502020204030204" pitchFamily="34" charset="0"/>
                  <a:cs typeface="Times New Roman" panose="02020603050405020304" pitchFamily="18" charset="0"/>
                </a:rPr>
                <a:t> Year Teacher with a B.A.</a:t>
              </a:r>
              <a:endParaRPr lang="en-US" sz="110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ectangle: Rounded Corners 2">
              <a:extLst>
                <a:ext uri="{FF2B5EF4-FFF2-40B4-BE49-F238E27FC236}">
                  <a16:creationId xmlns:a16="http://schemas.microsoft.com/office/drawing/2014/main" id="{22D66585-4254-0548-B52D-978424A2B0FA}"/>
                </a:ext>
              </a:extLst>
            </p:cNvPr>
            <p:cNvSpPr/>
            <p:nvPr/>
          </p:nvSpPr>
          <p:spPr>
            <a:xfrm>
              <a:off x="4300655" y="58783"/>
              <a:ext cx="2250399" cy="1024342"/>
            </a:xfrm>
            <a:prstGeom prst="roundRect">
              <a:avLst/>
            </a:prstGeom>
            <a:solidFill>
              <a:srgbClr val="4A65AC"/>
            </a:solidFill>
            <a:ln>
              <a:solidFill>
                <a:srgbClr val="9297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dirty="0">
                  <a:ea typeface="Calibri" panose="020F0502020204030204" pitchFamily="34" charset="0"/>
                  <a:cs typeface="Times New Roman" panose="02020603050405020304" pitchFamily="18" charset="0"/>
                </a:rPr>
                <a:t>15</a:t>
              </a:r>
              <a:r>
                <a:rPr lang="en-US" baseline="30000" dirty="0">
                  <a:ea typeface="Calibri" panose="020F0502020204030204" pitchFamily="34" charset="0"/>
                  <a:cs typeface="Times New Roman" panose="02020603050405020304" pitchFamily="18" charset="0"/>
                </a:rPr>
                <a:t>th</a:t>
              </a:r>
              <a:r>
                <a:rPr lang="en-US" dirty="0">
                  <a:ea typeface="Calibri" panose="020F0502020204030204" pitchFamily="34" charset="0"/>
                  <a:cs typeface="Times New Roman" panose="02020603050405020304" pitchFamily="18" charset="0"/>
                </a:rPr>
                <a:t> Year Teacher with a M.A.+ </a:t>
              </a:r>
              <a:endParaRPr lang="en-US" sz="110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B5C2850-E545-7844-9950-8B83D4EF2CD7}"/>
                </a:ext>
              </a:extLst>
            </p:cNvPr>
            <p:cNvSpPr/>
            <p:nvPr/>
          </p:nvSpPr>
          <p:spPr>
            <a:xfrm>
              <a:off x="2196550" y="935472"/>
              <a:ext cx="1924704" cy="982886"/>
            </a:xfrm>
            <a:prstGeom prst="ellipse">
              <a:avLst/>
            </a:prstGeom>
            <a:solidFill>
              <a:srgbClr val="9297C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</a:pPr>
              <a:r>
                <a:rPr lang="en-US" b="1" dirty="0">
                  <a:ea typeface="Calibri" panose="020F0502020204030204" pitchFamily="34" charset="0"/>
                  <a:cs typeface="Times New Roman" panose="02020603050405020304" pitchFamily="18" charset="0"/>
                </a:rPr>
                <a:t>$49,895 - $57,756</a:t>
              </a:r>
              <a:r>
                <a:rPr lang="en-US" dirty="0">
                  <a:ea typeface="Calibri" panose="020F0502020204030204" pitchFamily="34" charset="0"/>
                  <a:cs typeface="Times New Roman" panose="02020603050405020304" pitchFamily="18" charset="0"/>
                </a:rPr>
                <a:t>*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2408E7E-A196-4D42-B949-327F990A5C7C}"/>
                </a:ext>
              </a:extLst>
            </p:cNvPr>
            <p:cNvSpPr/>
            <p:nvPr/>
          </p:nvSpPr>
          <p:spPr>
            <a:xfrm>
              <a:off x="4992519" y="932410"/>
              <a:ext cx="1921331" cy="982886"/>
            </a:xfrm>
            <a:prstGeom prst="ellipse">
              <a:avLst/>
            </a:prstGeom>
            <a:solidFill>
              <a:srgbClr val="9297C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</a:pPr>
              <a:r>
                <a:rPr lang="en-US" b="1" dirty="0">
                  <a:ea typeface="Calibri" panose="020F0502020204030204" pitchFamily="34" charset="0"/>
                  <a:cs typeface="Times New Roman" panose="02020603050405020304" pitchFamily="18" charset="0"/>
                </a:rPr>
                <a:t>$73,235 -  $77,560</a:t>
              </a:r>
              <a:r>
                <a:rPr lang="en-US" dirty="0">
                  <a:ea typeface="Calibri" panose="020F0502020204030204" pitchFamily="34" charset="0"/>
                  <a:cs typeface="Times New Roman" panose="02020603050405020304" pitchFamily="18" charset="0"/>
                </a:rPr>
                <a:t>*</a:t>
              </a:r>
            </a:p>
          </p:txBody>
        </p:sp>
        <p:pic>
          <p:nvPicPr>
            <p:cNvPr id="13" name="Graphic 6" descr="Female Profile">
              <a:extLst>
                <a:ext uri="{FF2B5EF4-FFF2-40B4-BE49-F238E27FC236}">
                  <a16:creationId xmlns:a16="http://schemas.microsoft.com/office/drawing/2014/main" id="{51134AF1-5E7D-3D4D-882D-DEAF3C0EA05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204146" y="1334355"/>
              <a:ext cx="914400" cy="914401"/>
            </a:xfrm>
            <a:prstGeom prst="rect">
              <a:avLst/>
            </a:prstGeom>
          </p:spPr>
        </p:pic>
        <p:pic>
          <p:nvPicPr>
            <p:cNvPr id="14" name="Graphic 5" descr="Male profile">
              <a:extLst>
                <a:ext uri="{FF2B5EF4-FFF2-40B4-BE49-F238E27FC236}">
                  <a16:creationId xmlns:a16="http://schemas.microsoft.com/office/drawing/2014/main" id="{299443CC-1770-0449-AC23-506B28C1931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407345" y="1320655"/>
              <a:ext cx="914400" cy="914401"/>
            </a:xfrm>
            <a:prstGeom prst="rect">
              <a:avLst/>
            </a:prstGeom>
          </p:spPr>
        </p:pic>
        <p:sp>
          <p:nvSpPr>
            <p:cNvPr id="15" name="Left Brace 14">
              <a:extLst>
                <a:ext uri="{FF2B5EF4-FFF2-40B4-BE49-F238E27FC236}">
                  <a16:creationId xmlns:a16="http://schemas.microsoft.com/office/drawing/2014/main" id="{63EC5460-DB24-5B46-B4FE-8E87E2E969C4}"/>
                </a:ext>
              </a:extLst>
            </p:cNvPr>
            <p:cNvSpPr/>
            <p:nvPr/>
          </p:nvSpPr>
          <p:spPr>
            <a:xfrm>
              <a:off x="1050859" y="55588"/>
              <a:ext cx="457200" cy="2186465"/>
            </a:xfrm>
            <a:prstGeom prst="leftBrace">
              <a:avLst>
                <a:gd name="adj1" fmla="val 8333"/>
                <a:gd name="adj2" fmla="val 51586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8212020-174E-2745-9AFB-7AC606B3EACB}"/>
                </a:ext>
              </a:extLst>
            </p:cNvPr>
            <p:cNvSpPr/>
            <p:nvPr/>
          </p:nvSpPr>
          <p:spPr>
            <a:xfrm>
              <a:off x="69506" y="783006"/>
              <a:ext cx="1083160" cy="76327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en-US" b="1" dirty="0">
                  <a:solidFill>
                    <a:srgbClr val="00000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Teacher Salaries</a:t>
              </a:r>
              <a:endParaRPr lang="en-US" sz="110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Text Box 2">
            <a:extLst>
              <a:ext uri="{FF2B5EF4-FFF2-40B4-BE49-F238E27FC236}">
                <a16:creationId xmlns:a16="http://schemas.microsoft.com/office/drawing/2014/main" id="{C46D74AC-3DD1-884E-BC44-34F2F95871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8465" y="3548311"/>
            <a:ext cx="6858000" cy="574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57150" algn="l"/>
                <a:tab pos="2105025" algn="l"/>
              </a:tabLst>
            </a:pPr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does that mean for </a:t>
            </a:r>
            <a:r>
              <a:rPr lang="en-US" sz="22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professional </a:t>
            </a:r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this area?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0" name="Text Box 2">
            <a:extLst>
              <a:ext uri="{FF2B5EF4-FFF2-40B4-BE49-F238E27FC236}">
                <a16:creationId xmlns:a16="http://schemas.microsoft.com/office/drawing/2014/main" id="{8F2158AA-D8C2-2C41-9B13-5A6D7F3F61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549" y="4090207"/>
            <a:ext cx="1835811" cy="985215"/>
          </a:xfrm>
          <a:prstGeom prst="rect">
            <a:avLst/>
          </a:prstGeom>
          <a:solidFill>
            <a:srgbClr val="4A65AC"/>
          </a:solidFill>
          <a:ln w="9525">
            <a:solidFill>
              <a:srgbClr val="9297CF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average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annual wage is </a:t>
            </a:r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$65,572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Graphic 14" descr="Money">
            <a:extLst>
              <a:ext uri="{FF2B5EF4-FFF2-40B4-BE49-F238E27FC236}">
                <a16:creationId xmlns:a16="http://schemas.microsoft.com/office/drawing/2014/main" id="{6355B9D7-63BC-064C-83EF-9B6AF9E819EB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678161" y="4581416"/>
            <a:ext cx="709295" cy="709295"/>
          </a:xfrm>
          <a:prstGeom prst="rect">
            <a:avLst/>
          </a:prstGeom>
        </p:spPr>
      </p:pic>
      <p:sp>
        <p:nvSpPr>
          <p:cNvPr id="22" name="Text Box 2">
            <a:extLst>
              <a:ext uri="{FF2B5EF4-FFF2-40B4-BE49-F238E27FC236}">
                <a16:creationId xmlns:a16="http://schemas.microsoft.com/office/drawing/2014/main" id="{BECB9B33-FA83-4C47-8386-B3AE01CA5D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9775" y="4100476"/>
            <a:ext cx="1486535" cy="1000931"/>
          </a:xfrm>
          <a:prstGeom prst="rect">
            <a:avLst/>
          </a:prstGeom>
          <a:solidFill>
            <a:srgbClr val="4A65AC"/>
          </a:solidFill>
          <a:ln w="9525">
            <a:solidFill>
              <a:srgbClr val="9297CF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Median  home value is </a:t>
            </a:r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$344,517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 Box 2">
            <a:extLst>
              <a:ext uri="{FF2B5EF4-FFF2-40B4-BE49-F238E27FC236}">
                <a16:creationId xmlns:a16="http://schemas.microsoft.com/office/drawing/2014/main" id="{66139B41-70D0-0844-8949-F06E37D814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4725" y="4109810"/>
            <a:ext cx="2168769" cy="984219"/>
          </a:xfrm>
          <a:prstGeom prst="rect">
            <a:avLst/>
          </a:prstGeom>
          <a:solidFill>
            <a:srgbClr val="4A65AC"/>
          </a:solidFill>
          <a:ln w="9525">
            <a:solidFill>
              <a:srgbClr val="9297CF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Fair Market rent for a </a:t>
            </a:r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two-bedroom 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apartment is </a:t>
            </a:r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$1,185</a:t>
            </a:r>
            <a:endParaRPr lang="en-US" sz="11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4" name="Graphic 16" descr="City">
            <a:extLst>
              <a:ext uri="{FF2B5EF4-FFF2-40B4-BE49-F238E27FC236}">
                <a16:creationId xmlns:a16="http://schemas.microsoft.com/office/drawing/2014/main" id="{0648978D-E469-6B4A-80D2-56FE8D385E1E}"/>
              </a:ext>
            </a:extLst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082305" y="4299550"/>
            <a:ext cx="528662" cy="600357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7EC0AD6F-0D41-9241-84F2-D43F9B67DD3D}"/>
              </a:ext>
            </a:extLst>
          </p:cNvPr>
          <p:cNvSpPr/>
          <p:nvPr/>
        </p:nvSpPr>
        <p:spPr>
          <a:xfrm>
            <a:off x="797248" y="5316498"/>
            <a:ext cx="2148840" cy="594360"/>
          </a:xfrm>
          <a:prstGeom prst="rect">
            <a:avLst/>
          </a:prstGeom>
          <a:solidFill>
            <a:srgbClr val="4A65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A salary of $55,000 can buy a home like this*:</a:t>
            </a:r>
            <a:endParaRPr lang="en-US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C97E80E-6F57-4340-AD18-6D08E376F772}"/>
              </a:ext>
            </a:extLst>
          </p:cNvPr>
          <p:cNvSpPr/>
          <p:nvPr/>
        </p:nvSpPr>
        <p:spPr>
          <a:xfrm>
            <a:off x="3911912" y="5316445"/>
            <a:ext cx="2148840" cy="594360"/>
          </a:xfrm>
          <a:prstGeom prst="rect">
            <a:avLst/>
          </a:prstGeom>
          <a:solidFill>
            <a:srgbClr val="4A65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A salary of $75,000 can buy a home like this*:</a:t>
            </a:r>
            <a:endParaRPr lang="en-US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881F031-841F-2647-871A-E43E49F41628}"/>
              </a:ext>
            </a:extLst>
          </p:cNvPr>
          <p:cNvSpPr/>
          <p:nvPr/>
        </p:nvSpPr>
        <p:spPr>
          <a:xfrm>
            <a:off x="1358905" y="7567236"/>
            <a:ext cx="1025525" cy="333375"/>
          </a:xfrm>
          <a:prstGeom prst="rect">
            <a:avLst/>
          </a:prstGeom>
          <a:solidFill>
            <a:srgbClr val="4A65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$210,000</a:t>
            </a:r>
            <a:endParaRPr lang="en-US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081262B6-34C2-9D45-8752-1D1FB03BD9D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49" y="8211194"/>
            <a:ext cx="1356859" cy="5221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BEAC631-57E8-C64E-946C-7F677CAF4CE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505" y="8211194"/>
            <a:ext cx="569487" cy="569487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Text Box 2">
            <a:extLst>
              <a:ext uri="{FF2B5EF4-FFF2-40B4-BE49-F238E27FC236}">
                <a16:creationId xmlns:a16="http://schemas.microsoft.com/office/drawing/2014/main" id="{DBD6AAEA-B144-FD4B-A79D-1FF655C628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0897" y="8267013"/>
            <a:ext cx="1283339" cy="426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Visit our Website! GettheFactsOut.org</a:t>
            </a:r>
          </a:p>
        </p:txBody>
      </p:sp>
      <p:sp>
        <p:nvSpPr>
          <p:cNvPr id="35" name="Arrow: Right 25">
            <a:extLst>
              <a:ext uri="{FF2B5EF4-FFF2-40B4-BE49-F238E27FC236}">
                <a16:creationId xmlns:a16="http://schemas.microsoft.com/office/drawing/2014/main" id="{B31C9D68-0FB8-364A-B97A-26B4A2A0AA64}"/>
              </a:ext>
            </a:extLst>
          </p:cNvPr>
          <p:cNvSpPr/>
          <p:nvPr/>
        </p:nvSpPr>
        <p:spPr>
          <a:xfrm rot="10800000">
            <a:off x="2491434" y="8397190"/>
            <a:ext cx="214630" cy="174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6" name="Text Box 2">
            <a:extLst>
              <a:ext uri="{FF2B5EF4-FFF2-40B4-BE49-F238E27FC236}">
                <a16:creationId xmlns:a16="http://schemas.microsoft.com/office/drawing/2014/main" id="{28DC373C-7B69-2042-9324-047152A8C4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3870" y="8206818"/>
            <a:ext cx="2196882" cy="575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material is based upon work supported by the National Science Foundation under Grant Nos. 1821710 &amp; 1821462. Any opinions, findings, and conclusions or recommendations expressed in this material are those of the author(s) and do not necessarily reflect the views of NSF.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7A7B6E58-08E8-9E40-8FC6-705876185029}"/>
              </a:ext>
            </a:extLst>
          </p:cNvPr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792" y="8247248"/>
            <a:ext cx="497751" cy="462063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Text Box 2">
            <a:extLst>
              <a:ext uri="{FF2B5EF4-FFF2-40B4-BE49-F238E27FC236}">
                <a16:creationId xmlns:a16="http://schemas.microsoft.com/office/drawing/2014/main" id="{0402EF2C-7C09-DF4C-9722-FD496F65EB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7897824"/>
            <a:ext cx="6858000" cy="260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a 5% down payment for 1</a:t>
            </a:r>
            <a:r>
              <a:rPr lang="en-US" sz="8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year teachers and 20% down for mid-career and while spending 36% of their income on housing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9" name="Graphic 15" descr="House">
            <a:extLst>
              <a:ext uri="{FF2B5EF4-FFF2-40B4-BE49-F238E27FC236}">
                <a16:creationId xmlns:a16="http://schemas.microsoft.com/office/drawing/2014/main" id="{00AB1553-CC05-424E-9185-DCD1077DB707}"/>
              </a:ext>
            </a:extLst>
          </p:cNvPr>
          <p:cNvPicPr/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431622" y="3884337"/>
            <a:ext cx="675744" cy="6019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907C0F0-655E-4B88-ABDD-E01F834178DC}"/>
              </a:ext>
            </a:extLst>
          </p:cNvPr>
          <p:cNvSpPr txBox="1"/>
          <p:nvPr/>
        </p:nvSpPr>
        <p:spPr>
          <a:xfrm>
            <a:off x="5259934" y="8668398"/>
            <a:ext cx="1284326" cy="2169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n-US" sz="8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Created by DM 11.14.22</a:t>
            </a:r>
            <a:endParaRPr lang="en-US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97C1F75-91AC-7C46-A8E2-A744723F09BE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025530" y="4342648"/>
            <a:ext cx="428013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3" name="Rectangle 6">
            <a:extLst>
              <a:ext uri="{FF2B5EF4-FFF2-40B4-BE49-F238E27FC236}">
                <a16:creationId xmlns:a16="http://schemas.microsoft.com/office/drawing/2014/main" id="{561A0D86-7152-8142-9E71-94B3BB7D89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" name="Rectangle 8">
            <a:extLst>
              <a:ext uri="{FF2B5EF4-FFF2-40B4-BE49-F238E27FC236}">
                <a16:creationId xmlns:a16="http://schemas.microsoft.com/office/drawing/2014/main" id="{0D0D9E9A-20A6-6148-A2D7-01ABDFA2179E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033787" y="4094679"/>
            <a:ext cx="4958571" cy="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9493354-4D7B-E640-ACD4-675307550B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2462" y="484563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2" name="Rectangle 6">
            <a:extLst>
              <a:ext uri="{FF2B5EF4-FFF2-40B4-BE49-F238E27FC236}">
                <a16:creationId xmlns:a16="http://schemas.microsoft.com/office/drawing/2014/main" id="{B29CD01E-F005-2342-94BC-9879D6AB04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2" name="Rectangle 8">
            <a:extLst>
              <a:ext uri="{FF2B5EF4-FFF2-40B4-BE49-F238E27FC236}">
                <a16:creationId xmlns:a16="http://schemas.microsoft.com/office/drawing/2014/main" id="{55453D08-5CE1-844B-9E0B-B2A49332A6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CA12609B-A9B6-E940-B31F-4F0F71BB8C39}"/>
              </a:ext>
            </a:extLst>
          </p:cNvPr>
          <p:cNvSpPr/>
          <p:nvPr/>
        </p:nvSpPr>
        <p:spPr>
          <a:xfrm>
            <a:off x="4473569" y="7570435"/>
            <a:ext cx="1025525" cy="333375"/>
          </a:xfrm>
          <a:prstGeom prst="rect">
            <a:avLst/>
          </a:prstGeom>
          <a:solidFill>
            <a:srgbClr val="4A65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$375,000</a:t>
            </a:r>
            <a:endParaRPr lang="en-US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5" name="Rectangle 8">
            <a:extLst>
              <a:ext uri="{FF2B5EF4-FFF2-40B4-BE49-F238E27FC236}">
                <a16:creationId xmlns:a16="http://schemas.microsoft.com/office/drawing/2014/main" id="{59662109-BC6E-3649-A4D1-DE15DF6F70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F023F17A-EBF2-448B-9D45-65A4BADA89C4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l="-6206" t="-2596" r="-5861" b="-2162"/>
          <a:stretch/>
        </p:blipFill>
        <p:spPr>
          <a:xfrm>
            <a:off x="5459699" y="275051"/>
            <a:ext cx="1143755" cy="1238763"/>
          </a:xfrm>
          <a:prstGeom prst="rect">
            <a:avLst/>
          </a:prstGeom>
        </p:spPr>
      </p:pic>
      <p:sp>
        <p:nvSpPr>
          <p:cNvPr id="17" name="Text Box 2">
            <a:extLst>
              <a:ext uri="{FF2B5EF4-FFF2-40B4-BE49-F238E27FC236}">
                <a16:creationId xmlns:a16="http://schemas.microsoft.com/office/drawing/2014/main" id="{1862CEC3-4D0E-3A4E-AF6F-3BA0040444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7341" y="3149628"/>
            <a:ext cx="360045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*Data from 2022-2023  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0F0921E-3116-7D4C-AAA1-7E5DE60898E3}"/>
              </a:ext>
            </a:extLst>
          </p:cNvPr>
          <p:cNvSpPr/>
          <p:nvPr/>
        </p:nvSpPr>
        <p:spPr>
          <a:xfrm>
            <a:off x="2884856" y="3151253"/>
            <a:ext cx="3589687" cy="242578"/>
          </a:xfrm>
          <a:prstGeom prst="rect">
            <a:avLst/>
          </a:prstGeom>
          <a:solidFill>
            <a:srgbClr val="4A66A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2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Plus extra duty pay for coaching and club sponsorship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7038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 Teacher’s Life by the Numbers.potx" id="{AC6A275C-9BD2-4696-9D8B-47E2F789E8A9}" vid="{BE9D9720-FAFD-4687-8B78-EAE33718B26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D41EDA7C074E4EA5B656B65DD35A7A" ma:contentTypeVersion="2" ma:contentTypeDescription="Create a new document." ma:contentTypeScope="" ma:versionID="efebddc1db8e8c588a3caa865ff98396">
  <xsd:schema xmlns:xsd="http://www.w3.org/2001/XMLSchema" xmlns:xs="http://www.w3.org/2001/XMLSchema" xmlns:p="http://schemas.microsoft.com/office/2006/metadata/properties" xmlns:ns3="930cc2c4-486b-463f-bc76-9577a814ea80" targetNamespace="http://schemas.microsoft.com/office/2006/metadata/properties" ma:root="true" ma:fieldsID="7c5a42b3a0cb00a8eac5d9a8ae182ac0" ns3:_="">
    <xsd:import namespace="930cc2c4-486b-463f-bc76-9577a814ea8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0cc2c4-486b-463f-bc76-9577a814ea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89D81AE-B40B-4846-8931-99641A14A23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83A228B-C4A7-49E7-8FA6-74E763524F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30cc2c4-486b-463f-bc76-9577a814ea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C7A7CA6-05D2-4FD4-913D-492F6E4E8C84}">
  <ds:schemaRefs>
    <ds:schemaRef ds:uri="http://schemas.microsoft.com/office/2006/documentManagement/types"/>
    <ds:schemaRef ds:uri="930cc2c4-486b-463f-bc76-9577a814ea80"/>
    <ds:schemaRef ds:uri="http://purl.org/dc/elements/1.1/"/>
    <ds:schemaRef ds:uri="http://schemas.microsoft.com/office/2006/metadata/properties"/>
    <ds:schemaRef ds:uri="http://purl.org/dc/terms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</TotalTime>
  <Words>211</Words>
  <Application>Microsoft Macintosh PowerPoint</Application>
  <PresentationFormat>Letter Paper (8.5x11 in)</PresentationFormat>
  <Paragraphs>25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Tahoma</vt:lpstr>
      <vt:lpstr>Office Theme</vt:lpstr>
      <vt:lpstr>A Teacher’s Life by the Numbers!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Teacher’s Life by the Numbers!</dc:title>
  <dc:creator>David May</dc:creator>
  <cp:lastModifiedBy>David May</cp:lastModifiedBy>
  <cp:revision>11</cp:revision>
  <cp:lastPrinted>2022-01-11T16:09:34Z</cp:lastPrinted>
  <dcterms:created xsi:type="dcterms:W3CDTF">2022-11-14T17:20:59Z</dcterms:created>
  <dcterms:modified xsi:type="dcterms:W3CDTF">2022-11-14T17:33:42Z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0x01010005D41EDA7C074E4EA5B656B65DD35A7A</vt:lpwstr>
  </property>
</Properties>
</file>