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80284" autoAdjust="0"/>
  </p:normalViewPr>
  <p:slideViewPr>
    <p:cSldViewPr snapToGrid="0">
      <p:cViewPr varScale="1">
        <p:scale>
          <a:sx n="86" d="100"/>
          <a:sy n="86" d="100"/>
        </p:scale>
        <p:origin x="202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3/20/26 with 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$XXK - $XXK.  Teachers have a school year contract that is typically 188 days.  That means a starting teachers hourly wage is about $40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a:t>
            </a:r>
            <a:r>
              <a:rPr lang="en-US" dirty="0" err="1"/>
              <a:t>requestso</a:t>
            </a:r>
            <a:r>
              <a:rPr lang="en-US" dirty="0"/>
              <a:t>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3/20/26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 time.  Our districts provide an increase for additional education which you can see on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3/20/26 with 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have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3/20/26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3/20/26 with 2025-2026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3/20/26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a14="http://schemas.microsoft.com/office/drawing/2010/main" xmlns="">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2" name="Google Shape;278;p13">
            <a:extLst>
              <a:ext uri="{FF2B5EF4-FFF2-40B4-BE49-F238E27FC236}">
                <a16:creationId xmlns:a16="http://schemas.microsoft.com/office/drawing/2014/main" id="{5AFB00CB-00C1-6106-B537-477BB115EB9A}"/>
              </a:ext>
            </a:extLst>
          </p:cNvPr>
          <p:cNvGraphicFramePr/>
          <p:nvPr>
            <p:extLst>
              <p:ext uri="{D42A27DB-BD31-4B8C-83A1-F6EECF244321}">
                <p14:modId xmlns:p14="http://schemas.microsoft.com/office/powerpoint/2010/main" val="3146462214"/>
              </p:ext>
            </p:extLst>
          </p:nvPr>
        </p:nvGraphicFramePr>
        <p:xfrm>
          <a:off x="363415" y="2503353"/>
          <a:ext cx="4081244" cy="23905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u="none" strike="noStrike" cap="none" dirty="0">
                          <a:solidFill>
                            <a:schemeClr val="tx2"/>
                          </a:solidFill>
                          <a:latin typeface="Calibri"/>
                          <a:ea typeface="Calibri"/>
                          <a:cs typeface="Calibri"/>
                          <a:sym typeface="Calibri"/>
                        </a:rPr>
                        <a:t>Cobb County School District </a:t>
                      </a:r>
                      <a:r>
                        <a:rPr lang="en-US" sz="1400" b="1" u="none" strike="noStrike" cap="none" dirty="0">
                          <a:solidFill>
                            <a:schemeClr val="tx2"/>
                          </a:solidFill>
                          <a:latin typeface="Calibri"/>
                          <a:ea typeface="Calibri"/>
                          <a:cs typeface="Calibri"/>
                          <a:sym typeface="Calibri"/>
                        </a:rPr>
                        <a:t>(25-26)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$60,604</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Marietta City Schools </a:t>
                      </a: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(25-26)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2400" u="none" strike="noStrike" cap="none" dirty="0">
                          <a:solidFill>
                            <a:srgbClr val="272D41"/>
                          </a:solidFill>
                          <a:latin typeface="Calibri"/>
                          <a:ea typeface="Calibri"/>
                          <a:cs typeface="Calibri"/>
                          <a:sym typeface="Calibri"/>
                        </a:rPr>
                        <a:t>$59,280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bl>
          </a:graphicData>
        </a:graphic>
      </p:graphicFrame>
      <p:sp>
        <p:nvSpPr>
          <p:cNvPr id="3" name="TextBox 2">
            <a:extLst>
              <a:ext uri="{FF2B5EF4-FFF2-40B4-BE49-F238E27FC236}">
                <a16:creationId xmlns:a16="http://schemas.microsoft.com/office/drawing/2014/main" id="{EE4E8EC0-1044-E078-66D1-039CA527BC3E}"/>
              </a:ext>
            </a:extLst>
          </p:cNvPr>
          <p:cNvSpPr txBox="1"/>
          <p:nvPr/>
        </p:nvSpPr>
        <p:spPr>
          <a:xfrm rot="10800000" flipH="1" flipV="1">
            <a:off x="2638265" y="5718601"/>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188-day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$60,000 = $39.89/hr.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2" name="Google Shape;278;p13">
            <a:extLst>
              <a:ext uri="{FF2B5EF4-FFF2-40B4-BE49-F238E27FC236}">
                <a16:creationId xmlns:a16="http://schemas.microsoft.com/office/drawing/2014/main" id="{EABA11E9-D1A2-518A-51E2-FB099E27AD39}"/>
              </a:ext>
            </a:extLst>
          </p:cNvPr>
          <p:cNvGraphicFramePr/>
          <p:nvPr>
            <p:extLst>
              <p:ext uri="{D42A27DB-BD31-4B8C-83A1-F6EECF244321}">
                <p14:modId xmlns:p14="http://schemas.microsoft.com/office/powerpoint/2010/main" val="711253504"/>
              </p:ext>
            </p:extLst>
          </p:nvPr>
        </p:nvGraphicFramePr>
        <p:xfrm>
          <a:off x="453356" y="2383431"/>
          <a:ext cx="7161648" cy="2390587"/>
        </p:xfrm>
        <a:graphic>
          <a:graphicData uri="http://schemas.openxmlformats.org/drawingml/2006/table">
            <a:tbl>
              <a:tblPr>
                <a:noFill/>
              </a:tblPr>
              <a:tblGrid>
                <a:gridCol w="2675865">
                  <a:extLst>
                    <a:ext uri="{9D8B030D-6E8A-4147-A177-3AD203B41FA5}">
                      <a16:colId xmlns:a16="http://schemas.microsoft.com/office/drawing/2014/main" val="20000"/>
                    </a:ext>
                  </a:extLst>
                </a:gridCol>
                <a:gridCol w="1495261">
                  <a:extLst>
                    <a:ext uri="{9D8B030D-6E8A-4147-A177-3AD203B41FA5}">
                      <a16:colId xmlns:a16="http://schemas.microsoft.com/office/drawing/2014/main" val="20001"/>
                    </a:ext>
                  </a:extLst>
                </a:gridCol>
                <a:gridCol w="1495261">
                  <a:extLst>
                    <a:ext uri="{9D8B030D-6E8A-4147-A177-3AD203B41FA5}">
                      <a16:colId xmlns:a16="http://schemas.microsoft.com/office/drawing/2014/main" val="20002"/>
                    </a:ext>
                  </a:extLst>
                </a:gridCol>
                <a:gridCol w="1495261">
                  <a:extLst>
                    <a:ext uri="{9D8B030D-6E8A-4147-A177-3AD203B41FA5}">
                      <a16:colId xmlns:a16="http://schemas.microsoft.com/office/drawing/2014/main" val="9738703"/>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u="none" strike="noStrike" cap="none" dirty="0">
                          <a:solidFill>
                            <a:schemeClr val="tx2"/>
                          </a:solidFill>
                          <a:latin typeface="Calibri"/>
                          <a:ea typeface="Calibri"/>
                          <a:cs typeface="Calibri"/>
                          <a:sym typeface="Calibri"/>
                        </a:rPr>
                        <a:t>Cobb County School District </a:t>
                      </a:r>
                      <a:r>
                        <a:rPr lang="en-US" sz="1400" b="1" u="none" strike="noStrike" cap="none" dirty="0">
                          <a:solidFill>
                            <a:schemeClr val="tx2"/>
                          </a:solidFill>
                          <a:latin typeface="Calibri"/>
                          <a:ea typeface="Calibri"/>
                          <a:cs typeface="Calibri"/>
                          <a:sym typeface="Calibri"/>
                        </a:rPr>
                        <a:t>(25-26)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$60,604</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$63,275 - $65,803</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$72,034 - $74,695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Marietta City Schools </a:t>
                      </a: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(25-26)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2400" u="none" strike="noStrike" cap="none" dirty="0">
                          <a:solidFill>
                            <a:srgbClr val="272D41"/>
                          </a:solidFill>
                          <a:latin typeface="Calibri"/>
                          <a:ea typeface="Calibri"/>
                          <a:cs typeface="Calibri"/>
                          <a:sym typeface="Calibri"/>
                        </a:rPr>
                        <a:t>$59,280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2400" u="none" strike="noStrike" cap="none" dirty="0">
                          <a:solidFill>
                            <a:srgbClr val="272D41"/>
                          </a:solidFill>
                          <a:latin typeface="Calibri"/>
                          <a:ea typeface="Calibri"/>
                          <a:cs typeface="Calibri"/>
                          <a:sym typeface="Calibri"/>
                        </a:rPr>
                        <a:t>$62,525 -$63,369</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2400" u="none" strike="noStrike" cap="none" dirty="0">
                          <a:solidFill>
                            <a:srgbClr val="272D41"/>
                          </a:solidFill>
                          <a:latin typeface="Calibri"/>
                          <a:ea typeface="Calibri"/>
                          <a:cs typeface="Calibri"/>
                          <a:sym typeface="Calibri"/>
                        </a:rPr>
                        <a:t>$67,892 -$70,051</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bl>
          </a:graphicData>
        </a:graphic>
      </p:graphicFrame>
      <p:sp>
        <p:nvSpPr>
          <p:cNvPr id="3" name="TextBox 2">
            <a:extLst>
              <a:ext uri="{FF2B5EF4-FFF2-40B4-BE49-F238E27FC236}">
                <a16:creationId xmlns:a16="http://schemas.microsoft.com/office/drawing/2014/main" id="{912855FD-FCF9-2AFF-F3A2-607E9C66F6ED}"/>
              </a:ext>
            </a:extLst>
          </p:cNvPr>
          <p:cNvSpPr txBox="1"/>
          <p:nvPr/>
        </p:nvSpPr>
        <p:spPr>
          <a:xfrm rot="10800000" flipH="1" flipV="1">
            <a:off x="2638265" y="5718601"/>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188-day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$68,000 = $45.21/hr.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981847204"/>
              </p:ext>
            </p:extLst>
          </p:nvPr>
        </p:nvGraphicFramePr>
        <p:xfrm>
          <a:off x="363415" y="2443392"/>
          <a:ext cx="8470364" cy="23905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u="none" strike="noStrike" cap="none" dirty="0">
                          <a:solidFill>
                            <a:schemeClr val="tx2"/>
                          </a:solidFill>
                          <a:latin typeface="Calibri"/>
                          <a:ea typeface="Calibri"/>
                          <a:cs typeface="Calibri"/>
                          <a:sym typeface="Calibri"/>
                        </a:rPr>
                        <a:t>Cobb County School District </a:t>
                      </a:r>
                      <a:r>
                        <a:rPr lang="en-US" sz="1400" b="1" u="none" strike="noStrike" cap="none" dirty="0">
                          <a:solidFill>
                            <a:schemeClr val="tx2"/>
                          </a:solidFill>
                          <a:latin typeface="Calibri"/>
                          <a:ea typeface="Calibri"/>
                          <a:cs typeface="Calibri"/>
                          <a:sym typeface="Calibri"/>
                        </a:rPr>
                        <a:t>(25-26)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$60,604</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$63,275 - $65,803</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$72,034 - $74,695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$90,494</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Marietta City Schools </a:t>
                      </a: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(25-26)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2400" u="none" strike="noStrike" cap="none" dirty="0">
                          <a:solidFill>
                            <a:srgbClr val="272D41"/>
                          </a:solidFill>
                          <a:latin typeface="Calibri"/>
                          <a:ea typeface="Calibri"/>
                          <a:cs typeface="Calibri"/>
                          <a:sym typeface="Calibri"/>
                        </a:rPr>
                        <a:t>$59,280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2400" u="none" strike="noStrike" cap="none" dirty="0">
                          <a:solidFill>
                            <a:srgbClr val="272D41"/>
                          </a:solidFill>
                          <a:latin typeface="Calibri"/>
                          <a:ea typeface="Calibri"/>
                          <a:cs typeface="Calibri"/>
                          <a:sym typeface="Calibri"/>
                        </a:rPr>
                        <a:t>$62,525 -$63,369</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2400" u="none" strike="noStrike" cap="none" dirty="0">
                          <a:solidFill>
                            <a:srgbClr val="272D41"/>
                          </a:solidFill>
                          <a:latin typeface="Calibri"/>
                          <a:ea typeface="Calibri"/>
                          <a:cs typeface="Calibri"/>
                          <a:sym typeface="Calibri"/>
                        </a:rPr>
                        <a:t>$67,892 -$70,051</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2400" u="none" strike="noStrike" cap="none" dirty="0">
                          <a:solidFill>
                            <a:srgbClr val="272D41"/>
                          </a:solidFill>
                          <a:latin typeface="Calibri"/>
                          <a:ea typeface="Calibri"/>
                          <a:cs typeface="Calibri"/>
                          <a:sym typeface="Calibri"/>
                        </a:rPr>
                        <a:t>$84,367 -$85,540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628661"/>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188-day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$87,000 = $57.85/hr.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3500517505"/>
              </p:ext>
            </p:extLst>
          </p:nvPr>
        </p:nvGraphicFramePr>
        <p:xfrm>
          <a:off x="399196" y="2873799"/>
          <a:ext cx="8458200" cy="177922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569563">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208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$79,217</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$135,277</a:t>
                      </a:r>
                      <a:endParaRPr sz="2000" dirty="0">
                        <a:solidFill>
                          <a:schemeClr val="tx1"/>
                        </a:solidFill>
                        <a:latin typeface="+mj-lt"/>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226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$120,050</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$186,942</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4"/>
            <a:ext cx="6940630" cy="10668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15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r>
              <a:rPr lang="en-US" sz="3600" b="1" dirty="0">
                <a:solidFill>
                  <a:schemeClr val="tx2">
                    <a:lumMod val="75000"/>
                  </a:schemeClr>
                </a:solidFill>
                <a:latin typeface="Calibri" panose="020F0502020204030204" pitchFamily="34" charset="0"/>
                <a:cs typeface="Calibri" panose="020F0502020204030204" pitchFamily="34" charset="0"/>
              </a:rPr>
              <a:t>Cobb County (two districts)</a:t>
            </a: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188 days</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52862" y="2104115"/>
            <a:ext cx="1097504" cy="646331"/>
          </a:xfrm>
          <a:prstGeom prst="rect">
            <a:avLst/>
          </a:prstGeom>
          <a:noFill/>
        </p:spPr>
        <p:txBody>
          <a:bodyPr wrap="square" rtlCol="0">
            <a:spAutoFit/>
          </a:bodyPr>
          <a:lstStyle/>
          <a:p>
            <a:r>
              <a:rPr lang="en-US" sz="1800" b="1" dirty="0">
                <a:solidFill>
                  <a:srgbClr val="814892"/>
                </a:solidFill>
              </a:rPr>
              <a:t>$1,957 - $14,968</a:t>
            </a:r>
          </a:p>
        </p:txBody>
      </p:sp>
      <p:sp>
        <p:nvSpPr>
          <p:cNvPr id="7" name="TextBox 6">
            <a:extLst>
              <a:ext uri="{FF2B5EF4-FFF2-40B4-BE49-F238E27FC236}">
                <a16:creationId xmlns:a16="http://schemas.microsoft.com/office/drawing/2014/main" id="{F0F54594-FB8A-83A8-7F55-AF822DA8D368}"/>
              </a:ext>
            </a:extLst>
          </p:cNvPr>
          <p:cNvSpPr txBox="1"/>
          <p:nvPr/>
        </p:nvSpPr>
        <p:spPr>
          <a:xfrm>
            <a:off x="3896848" y="3451946"/>
            <a:ext cx="1097504" cy="646331"/>
          </a:xfrm>
          <a:prstGeom prst="rect">
            <a:avLst/>
          </a:prstGeom>
          <a:noFill/>
        </p:spPr>
        <p:txBody>
          <a:bodyPr wrap="square" rtlCol="0">
            <a:spAutoFit/>
          </a:bodyPr>
          <a:lstStyle/>
          <a:p>
            <a:r>
              <a:rPr lang="en-US" sz="1800" b="1" dirty="0">
                <a:solidFill>
                  <a:srgbClr val="814892"/>
                </a:solidFill>
              </a:rPr>
              <a:t>$968 -$5,613</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313</TotalTime>
  <Words>1061</Words>
  <Application>Microsoft Macintosh PowerPoint</Application>
  <PresentationFormat>On-screen Show (4:3)</PresentationFormat>
  <Paragraphs>105</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Cobb County (two districts)</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28</cp:revision>
  <dcterms:created xsi:type="dcterms:W3CDTF">2022-08-02T19:12:40Z</dcterms:created>
  <dcterms:modified xsi:type="dcterms:W3CDTF">2026-03-20T18:31:32Z</dcterms:modified>
</cp:coreProperties>
</file>