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601" autoAdjust="0"/>
    <p:restoredTop sz="95618"/>
  </p:normalViewPr>
  <p:slideViewPr>
    <p:cSldViewPr snapToGrid="0" snapToObjects="1">
      <p:cViewPr varScale="1">
        <p:scale>
          <a:sx n="135" d="100"/>
          <a:sy n="135" d="100"/>
        </p:scale>
        <p:origin x="648" y="192"/>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7/21/26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7/21/26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7/21/26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7/21/26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7/21/26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7/21/26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$53,997</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$79,297</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$49,556</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$346,132*</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$1,830</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sp>
        <p:nvSpPr>
          <p:cNvPr id="38" name="Text Box 2">
            <a:extLst>
              <a:ext uri="{FF2B5EF4-FFF2-40B4-BE49-F238E27FC236}">
                <a16:creationId xmlns:a16="http://schemas.microsoft.com/office/drawing/2014/main" id="{0402EF2C-7C09-DF4C-9722-FD496F65EBA3}"/>
              </a:ext>
            </a:extLst>
          </p:cNvPr>
          <p:cNvSpPr txBox="1">
            <a:spLocks noChangeArrowheads="1"/>
          </p:cNvSpPr>
          <p:nvPr/>
        </p:nvSpPr>
        <p:spPr bwMode="auto">
          <a:xfrm>
            <a:off x="2047949" y="7467644"/>
            <a:ext cx="2482202"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5% down payment, spending 36% of their income on housing</a:t>
            </a:r>
          </a:p>
        </p:txBody>
      </p:sp>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7.21.26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2025-2026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Paulding County, GA</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$1,000 - $7,400</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$515 - $7,045</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8" name="Picture 7">
            <a:extLst>
              <a:ext uri="{FF2B5EF4-FFF2-40B4-BE49-F238E27FC236}">
                <a16:creationId xmlns:a16="http://schemas.microsoft.com/office/drawing/2014/main" id="{331B2F57-70E6-2656-691B-CD2530535C8F}"/>
              </a:ext>
            </a:extLst>
          </p:cNvPr>
          <p:cNvPicPr>
            <a:picLocks noChangeAspect="1"/>
          </p:cNvPicPr>
          <p:nvPr/>
        </p:nvPicPr>
        <p:blipFill>
          <a:blip r:embed="rId21"/>
          <a:stretch>
            <a:fillRect/>
          </a:stretch>
        </p:blipFill>
        <p:spPr>
          <a:xfrm>
            <a:off x="6237138" y="439442"/>
            <a:ext cx="863451" cy="1001602"/>
          </a:xfrm>
          <a:prstGeom prst="rect">
            <a:avLst/>
          </a:prstGeom>
        </p:spPr>
      </p:pic>
      <p:pic>
        <p:nvPicPr>
          <p:cNvPr id="15" name="Picture 14" descr="54 Jean Ct, Hiram, GA 30141">
            <a:extLst>
              <a:ext uri="{FF2B5EF4-FFF2-40B4-BE49-F238E27FC236}">
                <a16:creationId xmlns:a16="http://schemas.microsoft.com/office/drawing/2014/main" id="{54B04D9F-B4C1-62AC-640D-E3AE2A9613D5}"/>
              </a:ext>
            </a:extLst>
          </p:cNvPr>
          <p:cNvPicPr>
            <a:picLocks noChangeAspect="1"/>
          </p:cNvPicPr>
          <p:nvPr/>
        </p:nvPicPr>
        <p:blipFill>
          <a:blip r:embed="rId22"/>
          <a:stretch>
            <a:fillRect/>
          </a:stretch>
        </p:blipFill>
        <p:spPr>
          <a:xfrm>
            <a:off x="1946503" y="5351124"/>
            <a:ext cx="2698556" cy="201938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$260,000</a:t>
            </a:r>
          </a:p>
        </p:txBody>
      </p:sp>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$54,000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pic>
        <p:nvPicPr>
          <p:cNvPr id="28" name="Picture 27" descr="303 Crestworth Xing, Powder Springs, GA 30127">
            <a:extLst>
              <a:ext uri="{FF2B5EF4-FFF2-40B4-BE49-F238E27FC236}">
                <a16:creationId xmlns:a16="http://schemas.microsoft.com/office/drawing/2014/main" id="{EEAF10EB-6FBF-8F19-FAB2-2A74BE486E3C}"/>
              </a:ext>
            </a:extLst>
          </p:cNvPr>
          <p:cNvPicPr>
            <a:picLocks noChangeAspect="1"/>
          </p:cNvPicPr>
          <p:nvPr/>
        </p:nvPicPr>
        <p:blipFill>
          <a:blip r:embed="rId23"/>
          <a:stretch>
            <a:fillRect/>
          </a:stretch>
        </p:blipFill>
        <p:spPr>
          <a:xfrm>
            <a:off x="4734263" y="5343695"/>
            <a:ext cx="2708484" cy="202681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1" name="Text Box 2">
            <a:extLst>
              <a:ext uri="{FF2B5EF4-FFF2-40B4-BE49-F238E27FC236}">
                <a16:creationId xmlns:a16="http://schemas.microsoft.com/office/drawing/2014/main" id="{FD8FDCEE-9299-4766-BC0D-246F7CCC7DCC}"/>
              </a:ext>
            </a:extLst>
          </p:cNvPr>
          <p:cNvSpPr txBox="1">
            <a:spLocks noChangeArrowheads="1"/>
          </p:cNvSpPr>
          <p:nvPr/>
        </p:nvSpPr>
        <p:spPr bwMode="auto">
          <a:xfrm>
            <a:off x="4798888" y="7440969"/>
            <a:ext cx="2627631"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20% down payment, spending 36% of their income on housing</a:t>
            </a: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118950"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$79,300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sp>
        <p:nvSpPr>
          <p:cNvPr id="43" name="Parallelogram 42">
            <a:extLst>
              <a:ext uri="{FF2B5EF4-FFF2-40B4-BE49-F238E27FC236}">
                <a16:creationId xmlns:a16="http://schemas.microsoft.com/office/drawing/2014/main" id="{62BBB03F-3946-47D5-8C3C-CFE3A30AB093}"/>
              </a:ext>
            </a:extLst>
          </p:cNvPr>
          <p:cNvSpPr/>
          <p:nvPr/>
        </p:nvSpPr>
        <p:spPr>
          <a:xfrm>
            <a:off x="5507028" y="7200920"/>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$379,000</a:t>
            </a:r>
          </a:p>
        </p:txBody>
      </p:sp>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3.xml><?xml version="1.0" encoding="utf-8"?>
<ds:datastoreItem xmlns:ds="http://schemas.openxmlformats.org/officeDocument/2006/customXml" ds:itemID="{D89D81AE-B40B-4846-8931-99641A14A2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6972</TotalTime>
  <Words>280</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65</cp:revision>
  <cp:lastPrinted>2023-03-21T15:20:22Z</cp:lastPrinted>
  <dcterms:created xsi:type="dcterms:W3CDTF">2022-05-24T17:15:36Z</dcterms:created>
  <dcterms:modified xsi:type="dcterms:W3CDTF">2026-07-21T22:04:53Z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