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AAA43C-8AB5-4691-AF6B-E6A53E72D73E}">
  <a:tblStyle styleId="{F8AAA43C-8AB5-4691-AF6B-E6A53E72D7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72" autoAdjust="0"/>
  </p:normalViewPr>
  <p:slideViewPr>
    <p:cSldViewPr snapToGrid="0">
      <p:cViewPr varScale="1">
        <p:scale>
          <a:sx n="76" d="100"/>
          <a:sy n="76" d="100"/>
        </p:scale>
        <p:origin x="9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spcBef>
                <a:spcPts val="0"/>
              </a:spcBef>
              <a:spcAft>
                <a:spcPts val="0"/>
              </a:spcAft>
              <a:buClr>
                <a:schemeClr val="dk1"/>
              </a:buClr>
              <a:buSzPts val="1200"/>
              <a:buFont typeface="Calibri"/>
              <a:buNone/>
            </a:pPr>
            <a:endParaRPr lang="en-US" b="0"/>
          </a:p>
          <a:p>
            <a:pPr marL="0" lvl="0" indent="0" algn="l" rtl="0">
              <a:spcBef>
                <a:spcPts val="0"/>
              </a:spcBef>
              <a:spcAft>
                <a:spcPts val="0"/>
              </a:spcAft>
              <a:buClr>
                <a:schemeClr val="dk1"/>
              </a:buClr>
              <a:buSzPts val="1200"/>
              <a:buFont typeface="Calibri"/>
              <a:buNone/>
            </a:pPr>
            <a:r>
              <a:rPr lang="en-US" b="0"/>
              <a:t>“Here are salaries at Mid-Career for our area.  </a:t>
            </a:r>
            <a:r>
              <a:rPr lang="en-US" b="0" dirty="0"/>
              <a:t>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5/18/23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5/18/23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052346109"/>
              </p:ext>
            </p:extLst>
          </p:nvPr>
        </p:nvGraphicFramePr>
        <p:xfrm>
          <a:off x="363415" y="2105213"/>
          <a:ext cx="4081250" cy="2646607"/>
        </p:xfrm>
        <a:graphic>
          <a:graphicData uri="http://schemas.openxmlformats.org/drawingml/2006/table">
            <a:tbl>
              <a:tblPr>
                <a:noFill/>
                <a:tableStyleId>{F8AAA43C-8AB5-4691-AF6B-E6A53E72D73E}</a:tableStyleId>
              </a:tblPr>
              <a:tblGrid>
                <a:gridCol w="2544885">
                  <a:extLst>
                    <a:ext uri="{9D8B030D-6E8A-4147-A177-3AD203B41FA5}">
                      <a16:colId xmlns:a16="http://schemas.microsoft.com/office/drawing/2014/main" val="20000"/>
                    </a:ext>
                  </a:extLst>
                </a:gridCol>
                <a:gridCol w="1536365">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3600" b="1" dirty="0">
                          <a:solidFill>
                            <a:schemeClr val="dk2"/>
                          </a:solidFill>
                          <a:latin typeface="Calibri"/>
                          <a:ea typeface="Calibri"/>
                          <a:cs typeface="Calibri"/>
                          <a:sym typeface="Calibri"/>
                        </a:rPr>
                        <a:t>Santa Rosa County </a:t>
                      </a:r>
                      <a:r>
                        <a:rPr lang="en-US" b="1" dirty="0">
                          <a:solidFill>
                            <a:schemeClr val="dk2"/>
                          </a:solidFill>
                          <a:latin typeface="Calibri"/>
                          <a:ea typeface="Calibri"/>
                          <a:cs typeface="Calibri"/>
                          <a:sym typeface="Calibri"/>
                        </a:rPr>
                        <a:t>(</a:t>
                      </a:r>
                      <a:r>
                        <a:rPr lang="en-US" sz="1600" b="1" dirty="0">
                          <a:solidFill>
                            <a:schemeClr val="dk2"/>
                          </a:solidFill>
                          <a:latin typeface="Calibri"/>
                          <a:ea typeface="Calibri"/>
                          <a:cs typeface="Calibri"/>
                          <a:sym typeface="Calibri"/>
                        </a:rPr>
                        <a:t>22-23)</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(using the negotiated 3% performance pay for effective and 4% performance pay for highly effective)</a:t>
                      </a:r>
                      <a:endParaRPr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$47,500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$47,500 </a:t>
            </a:r>
            <a:r>
              <a:rPr lang="en-US" sz="2400" dirty="0">
                <a:solidFill>
                  <a:srgbClr val="7030A0"/>
                </a:solidFill>
                <a:latin typeface="Arial"/>
                <a:ea typeface="Arial"/>
                <a:cs typeface="Arial"/>
                <a:sym typeface="Arial"/>
              </a:rPr>
              <a:t>= </a:t>
            </a:r>
            <a:r>
              <a:rPr lang="en-US" sz="2400" dirty="0">
                <a:solidFill>
                  <a:srgbClr val="7030A0"/>
                </a:solidFill>
              </a:rPr>
              <a:t>$31.90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544057669"/>
              </p:ext>
            </p:extLst>
          </p:nvPr>
        </p:nvGraphicFramePr>
        <p:xfrm>
          <a:off x="363415" y="2105213"/>
          <a:ext cx="5544300" cy="2646607"/>
        </p:xfrm>
        <a:graphic>
          <a:graphicData uri="http://schemas.openxmlformats.org/drawingml/2006/table">
            <a:tbl>
              <a:tblPr>
                <a:noFill/>
                <a:tableStyleId>{F8AAA43C-8AB5-4691-AF6B-E6A53E72D73E}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3600" b="1" dirty="0">
                          <a:solidFill>
                            <a:schemeClr val="dk2"/>
                          </a:solidFill>
                          <a:latin typeface="Calibri"/>
                          <a:ea typeface="Calibri"/>
                          <a:cs typeface="Calibri"/>
                          <a:sym typeface="Calibri"/>
                        </a:rPr>
                        <a:t>Santa Rosa County </a:t>
                      </a:r>
                      <a:r>
                        <a:rPr lang="en-US" sz="1600" b="1" dirty="0">
                          <a:solidFill>
                            <a:schemeClr val="dk2"/>
                          </a:solidFill>
                          <a:latin typeface="Calibri"/>
                          <a:ea typeface="Calibri"/>
                          <a:cs typeface="Calibri"/>
                          <a:sym typeface="Calibri"/>
                        </a:rPr>
                        <a:t>(22-23)</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(using the negotiated 3% performance pay for effective and 4% performance pay for highly effective)</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$47,500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$55,066-$57,791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$56,000</a:t>
            </a:r>
            <a:r>
              <a:rPr lang="en-US" sz="2400" dirty="0">
                <a:solidFill>
                  <a:srgbClr val="7030A0"/>
                </a:solidFill>
                <a:latin typeface="Arial"/>
                <a:ea typeface="Arial"/>
                <a:cs typeface="Arial"/>
                <a:sym typeface="Arial"/>
              </a:rPr>
              <a:t>= </a:t>
            </a:r>
            <a:r>
              <a:rPr lang="en-US" sz="2400" dirty="0">
                <a:solidFill>
                  <a:srgbClr val="7030A0"/>
                </a:solidFill>
              </a:rPr>
              <a:t>$37.63/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614576637"/>
              </p:ext>
            </p:extLst>
          </p:nvPr>
        </p:nvGraphicFramePr>
        <p:xfrm>
          <a:off x="363415" y="2105213"/>
          <a:ext cx="8470400" cy="2646607"/>
        </p:xfrm>
        <a:graphic>
          <a:graphicData uri="http://schemas.openxmlformats.org/drawingml/2006/table">
            <a:tbl>
              <a:tblPr>
                <a:noFill/>
                <a:tableStyleId>{F8AAA43C-8AB5-4691-AF6B-E6A53E72D73E}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3600" b="1" dirty="0">
                          <a:solidFill>
                            <a:schemeClr val="dk2"/>
                          </a:solidFill>
                          <a:latin typeface="Calibri"/>
                          <a:ea typeface="Calibri"/>
                          <a:cs typeface="Calibri"/>
                          <a:sym typeface="Calibri"/>
                        </a:rPr>
                        <a:t>Santa Rosa County </a:t>
                      </a:r>
                      <a:r>
                        <a:rPr lang="en-US" sz="1600" b="1" dirty="0">
                          <a:solidFill>
                            <a:schemeClr val="dk2"/>
                          </a:solidFill>
                          <a:latin typeface="Calibri"/>
                          <a:ea typeface="Calibri"/>
                          <a:cs typeface="Calibri"/>
                          <a:sym typeface="Calibri"/>
                        </a:rPr>
                        <a:t>(22-23)</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(using the negotiated 3% performance pay for effective and 4% performance pay for highly effective)</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$47,500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$55,066-$57,791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$55,066-$57,791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$74,003-$85,545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$80,000 </a:t>
            </a:r>
            <a:r>
              <a:rPr lang="en-US" sz="2400" dirty="0">
                <a:solidFill>
                  <a:srgbClr val="7030A0"/>
                </a:solidFill>
                <a:latin typeface="Arial"/>
                <a:ea typeface="Arial"/>
                <a:cs typeface="Arial"/>
                <a:sym typeface="Arial"/>
              </a:rPr>
              <a:t>= </a:t>
            </a:r>
            <a:r>
              <a:rPr lang="en-US" sz="2400" dirty="0">
                <a:solidFill>
                  <a:srgbClr val="7030A0"/>
                </a:solidFill>
              </a:rPr>
              <a:t>$53.76</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4008618530"/>
              </p:ext>
            </p:extLst>
          </p:nvPr>
        </p:nvGraphicFramePr>
        <p:xfrm>
          <a:off x="1084075" y="2294400"/>
          <a:ext cx="6975850" cy="2269199"/>
        </p:xfrm>
        <a:graphic>
          <a:graphicData uri="http://schemas.openxmlformats.org/drawingml/2006/table">
            <a:tbl>
              <a:tblPr>
                <a:noFill/>
                <a:tableStyleId>{F8AAA43C-8AB5-4691-AF6B-E6A53E72D73E}</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220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$75,003</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$97,830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9976">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Asst. Superintendent </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220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$110,874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dirty="0">
                <a:solidFill>
                  <a:srgbClr val="272D41"/>
                </a:solidFill>
              </a:rPr>
              <a:t>Administrator Salaries</a:t>
            </a:r>
            <a:br>
              <a:rPr lang="en-US" sz="4770" b="1" dirty="0">
                <a:solidFill>
                  <a:srgbClr val="272D41"/>
                </a:solidFill>
              </a:rPr>
            </a:br>
            <a:endParaRPr dirty="0">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2934654" y="5889762"/>
            <a:ext cx="576484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220 days </a:t>
            </a:r>
            <a:r>
              <a:rPr lang="en-US" sz="2000" dirty="0">
                <a:solidFill>
                  <a:srgbClr val="7030A0"/>
                </a:solidFill>
                <a:latin typeface="Arial"/>
                <a:ea typeface="Arial"/>
                <a:cs typeface="Arial"/>
                <a:sym typeface="Arial"/>
              </a:rPr>
              <a:t>contract → </a:t>
            </a:r>
            <a:r>
              <a:rPr lang="en-US" sz="2000" dirty="0">
                <a:solidFill>
                  <a:srgbClr val="7030A0"/>
                </a:solidFill>
              </a:rPr>
              <a:t>$75,000 </a:t>
            </a:r>
            <a:r>
              <a:rPr lang="en-US" sz="2000" dirty="0">
                <a:solidFill>
                  <a:srgbClr val="7030A0"/>
                </a:solidFill>
                <a:latin typeface="Arial"/>
                <a:ea typeface="Arial"/>
                <a:cs typeface="Arial"/>
                <a:sym typeface="Arial"/>
              </a:rPr>
              <a:t>= </a:t>
            </a:r>
            <a:r>
              <a:rPr lang="en-US" sz="2000" dirty="0">
                <a:solidFill>
                  <a:srgbClr val="7030A0"/>
                </a:solidFill>
              </a:rPr>
              <a:t>$42.61</a:t>
            </a:r>
            <a:r>
              <a:rPr lang="en-US" sz="2000" dirty="0">
                <a:solidFill>
                  <a:srgbClr val="7030A0"/>
                </a:solidFill>
                <a:latin typeface="Arial"/>
                <a:ea typeface="Arial"/>
                <a:cs typeface="Arial"/>
                <a:sym typeface="Arial"/>
              </a:rPr>
              <a:t>/</a:t>
            </a:r>
            <a:r>
              <a:rPr lang="en-US" sz="2000" dirty="0" err="1">
                <a:solidFill>
                  <a:srgbClr val="7030A0"/>
                </a:solidFill>
                <a:latin typeface="Arial"/>
                <a:ea typeface="Arial"/>
                <a:cs typeface="Arial"/>
                <a:sym typeface="Arial"/>
              </a:rPr>
              <a:t>hr</a:t>
            </a:r>
            <a:endParaRPr lang="en-US" sz="2000" dirty="0">
              <a:solidFill>
                <a:srgbClr val="7030A0"/>
              </a:solidFill>
              <a:latin typeface="Arial"/>
              <a:ea typeface="Arial"/>
              <a:cs typeface="Arial"/>
              <a:sym typeface="Arial"/>
            </a:endParaRPr>
          </a:p>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220 days </a:t>
            </a:r>
            <a:r>
              <a:rPr lang="en-US" sz="2000" dirty="0">
                <a:solidFill>
                  <a:srgbClr val="7030A0"/>
                </a:solidFill>
                <a:latin typeface="Arial"/>
                <a:ea typeface="Arial"/>
                <a:cs typeface="Arial"/>
                <a:sym typeface="Arial"/>
              </a:rPr>
              <a:t>contract → </a:t>
            </a:r>
            <a:r>
              <a:rPr lang="en-US" sz="2000" dirty="0">
                <a:solidFill>
                  <a:srgbClr val="7030A0"/>
                </a:solidFill>
              </a:rPr>
              <a:t>$110,000 </a:t>
            </a:r>
            <a:r>
              <a:rPr lang="en-US" sz="2000" dirty="0">
                <a:solidFill>
                  <a:srgbClr val="7030A0"/>
                </a:solidFill>
                <a:latin typeface="Arial"/>
                <a:ea typeface="Arial"/>
                <a:cs typeface="Arial"/>
                <a:sym typeface="Arial"/>
              </a:rPr>
              <a:t>= </a:t>
            </a:r>
            <a:r>
              <a:rPr lang="en-US" sz="2000" dirty="0">
                <a:solidFill>
                  <a:srgbClr val="7030A0"/>
                </a:solidFill>
              </a:rPr>
              <a:t>$62.50</a:t>
            </a:r>
            <a:r>
              <a:rPr lang="en-US" sz="2000" dirty="0">
                <a:solidFill>
                  <a:srgbClr val="7030A0"/>
                </a:solidFill>
                <a:latin typeface="Arial"/>
                <a:ea typeface="Arial"/>
                <a:cs typeface="Arial"/>
                <a:sym typeface="Arial"/>
              </a:rPr>
              <a:t>/</a:t>
            </a:r>
            <a:r>
              <a:rPr lang="en-US" sz="2000" dirty="0" err="1">
                <a:solidFill>
                  <a:srgbClr val="7030A0"/>
                </a:solidFill>
                <a:latin typeface="Arial"/>
                <a:ea typeface="Arial"/>
                <a:cs typeface="Arial"/>
                <a:sym typeface="Arial"/>
              </a:rPr>
              <a:t>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$3,656-$7,312</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$2,285-$9,597</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1030</Words>
  <Application>Microsoft Office PowerPoint</Application>
  <PresentationFormat>On-screen Show (4:3)</PresentationFormat>
  <Paragraphs>94</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2023-05-18T22:32:17Z</dcterms:modified>
</cp:coreProperties>
</file>