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7772400" cy="10058400"/>
  <p:notesSz cx="6858000" cy="9144000"/>
  <p:embeddedFontLst>
    <p:embeddedFont>
      <p:font typeface="Calibri" panose="020F0502020204030204" pitchFamily="34" charset="0"/>
      <p:regular r:id="rId4"/>
      <p:bold r:id="rId5"/>
      <p:italic r:id="rId6"/>
      <p:boldItalic r:id="rId7"/>
    </p:embeddedFont>
    <p:embeddedFont>
      <p:font typeface="Open Sans" panose="020B0606030504020204" pitchFamily="34" charset="0"/>
      <p:regular r:id="rId8"/>
      <p:bold r:id="rId9"/>
      <p:italic r:id="rId10"/>
      <p:boldItalic r:id="rId11"/>
    </p:embeddedFont>
    <p:embeddedFont>
      <p:font typeface="Open Sans ExtraBold" panose="020B0906030804020204" pitchFamily="34" charset="0"/>
      <p:bold r:id="rId12"/>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0" d="100"/>
          <a:sy n="70" d="100"/>
        </p:scale>
        <p:origin x="450" y="-78"/>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viewProps" Target="view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582930" y="1646134"/>
            <a:ext cx="6606540" cy="3501814"/>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971550" y="5282990"/>
            <a:ext cx="5829300" cy="2428451"/>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825"/>
              </a:spcBef>
              <a:spcAft>
                <a:spcPts val="0"/>
              </a:spcAft>
              <a:buClr>
                <a:schemeClr val="dk1"/>
              </a:buClr>
              <a:buSzPts val="1980"/>
              <a:buNone/>
              <a:defRPr sz="1979"/>
            </a:lvl1pPr>
            <a:lvl2pPr lvl="1" algn="ctr">
              <a:lnSpc>
                <a:spcPct val="90000"/>
              </a:lnSpc>
              <a:spcBef>
                <a:spcPts val="413"/>
              </a:spcBef>
              <a:spcAft>
                <a:spcPts val="0"/>
              </a:spcAft>
              <a:buClr>
                <a:schemeClr val="dk1"/>
              </a:buClr>
              <a:buSzPts val="1650"/>
              <a:buNone/>
              <a:defRPr sz="1650"/>
            </a:lvl2pPr>
            <a:lvl3pPr lvl="2" algn="ctr">
              <a:lnSpc>
                <a:spcPct val="90000"/>
              </a:lnSpc>
              <a:spcBef>
                <a:spcPts val="413"/>
              </a:spcBef>
              <a:spcAft>
                <a:spcPts val="0"/>
              </a:spcAft>
              <a:buClr>
                <a:schemeClr val="dk1"/>
              </a:buClr>
              <a:buSzPts val="1485"/>
              <a:buNone/>
              <a:defRPr sz="1485"/>
            </a:lvl3pPr>
            <a:lvl4pPr lvl="3" algn="ctr">
              <a:lnSpc>
                <a:spcPct val="90000"/>
              </a:lnSpc>
              <a:spcBef>
                <a:spcPts val="413"/>
              </a:spcBef>
              <a:spcAft>
                <a:spcPts val="0"/>
              </a:spcAft>
              <a:buClr>
                <a:schemeClr val="dk1"/>
              </a:buClr>
              <a:buSzPts val="1320"/>
              <a:buNone/>
              <a:defRPr sz="1320"/>
            </a:lvl4pPr>
            <a:lvl5pPr lvl="4" algn="ctr">
              <a:lnSpc>
                <a:spcPct val="90000"/>
              </a:lnSpc>
              <a:spcBef>
                <a:spcPts val="413"/>
              </a:spcBef>
              <a:spcAft>
                <a:spcPts val="0"/>
              </a:spcAft>
              <a:buClr>
                <a:schemeClr val="dk1"/>
              </a:buClr>
              <a:buSzPts val="1320"/>
              <a:buNone/>
              <a:defRPr sz="1320"/>
            </a:lvl5pPr>
            <a:lvl6pPr lvl="5" algn="ctr">
              <a:lnSpc>
                <a:spcPct val="90000"/>
              </a:lnSpc>
              <a:spcBef>
                <a:spcPts val="413"/>
              </a:spcBef>
              <a:spcAft>
                <a:spcPts val="0"/>
              </a:spcAft>
              <a:buClr>
                <a:schemeClr val="dk1"/>
              </a:buClr>
              <a:buSzPts val="1320"/>
              <a:buNone/>
              <a:defRPr sz="1320"/>
            </a:lvl6pPr>
            <a:lvl7pPr lvl="6" algn="ctr">
              <a:lnSpc>
                <a:spcPct val="90000"/>
              </a:lnSpc>
              <a:spcBef>
                <a:spcPts val="413"/>
              </a:spcBef>
              <a:spcAft>
                <a:spcPts val="0"/>
              </a:spcAft>
              <a:buClr>
                <a:schemeClr val="dk1"/>
              </a:buClr>
              <a:buSzPts val="1320"/>
              <a:buNone/>
              <a:defRPr sz="1320"/>
            </a:lvl7pPr>
            <a:lvl8pPr lvl="7" algn="ctr">
              <a:lnSpc>
                <a:spcPct val="90000"/>
              </a:lnSpc>
              <a:spcBef>
                <a:spcPts val="413"/>
              </a:spcBef>
              <a:spcAft>
                <a:spcPts val="0"/>
              </a:spcAft>
              <a:buClr>
                <a:schemeClr val="dk1"/>
              </a:buClr>
              <a:buSzPts val="1320"/>
              <a:buNone/>
              <a:defRPr sz="1320"/>
            </a:lvl8pPr>
            <a:lvl9pPr lvl="8" algn="ctr">
              <a:lnSpc>
                <a:spcPct val="90000"/>
              </a:lnSpc>
              <a:spcBef>
                <a:spcPts val="413"/>
              </a:spcBef>
              <a:spcAft>
                <a:spcPts val="0"/>
              </a:spcAft>
              <a:buClr>
                <a:schemeClr val="dk1"/>
              </a:buClr>
              <a:buSzPts val="1320"/>
              <a:buNone/>
              <a:defRPr sz="1320"/>
            </a:lvl9pPr>
          </a:lstStyle>
          <a:p>
            <a:endParaRPr/>
          </a:p>
        </p:txBody>
      </p:sp>
      <p:sp>
        <p:nvSpPr>
          <p:cNvPr id="18" name="Google Shape;18;p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695222" y="2516718"/>
            <a:ext cx="6381962" cy="670369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2138073" y="3959574"/>
            <a:ext cx="8524029" cy="167592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262352" y="2332227"/>
            <a:ext cx="8524029" cy="493061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530308" y="2507622"/>
            <a:ext cx="6703695" cy="41840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530308" y="6731217"/>
            <a:ext cx="6703695" cy="220027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980"/>
              <a:buNone/>
              <a:defRPr sz="1979">
                <a:solidFill>
                  <a:schemeClr val="dk1"/>
                </a:solidFill>
              </a:defRPr>
            </a:lvl1pPr>
            <a:lvl2pPr marL="914400" lvl="1" indent="-228600" algn="l">
              <a:lnSpc>
                <a:spcPct val="90000"/>
              </a:lnSpc>
              <a:spcBef>
                <a:spcPts val="413"/>
              </a:spcBef>
              <a:spcAft>
                <a:spcPts val="0"/>
              </a:spcAft>
              <a:buClr>
                <a:srgbClr val="888888"/>
              </a:buClr>
              <a:buSzPts val="1650"/>
              <a:buNone/>
              <a:defRPr sz="1650">
                <a:solidFill>
                  <a:srgbClr val="888888"/>
                </a:solidFill>
              </a:defRPr>
            </a:lvl2pPr>
            <a:lvl3pPr marL="1371600" lvl="2" indent="-228600" algn="l">
              <a:lnSpc>
                <a:spcPct val="90000"/>
              </a:lnSpc>
              <a:spcBef>
                <a:spcPts val="413"/>
              </a:spcBef>
              <a:spcAft>
                <a:spcPts val="0"/>
              </a:spcAft>
              <a:buClr>
                <a:srgbClr val="888888"/>
              </a:buClr>
              <a:buSzPts val="1485"/>
              <a:buNone/>
              <a:defRPr sz="1485">
                <a:solidFill>
                  <a:srgbClr val="888888"/>
                </a:solidFill>
              </a:defRPr>
            </a:lvl3pPr>
            <a:lvl4pPr marL="1828800" lvl="3" indent="-228600" algn="l">
              <a:lnSpc>
                <a:spcPct val="90000"/>
              </a:lnSpc>
              <a:spcBef>
                <a:spcPts val="413"/>
              </a:spcBef>
              <a:spcAft>
                <a:spcPts val="0"/>
              </a:spcAft>
              <a:buClr>
                <a:srgbClr val="888888"/>
              </a:buClr>
              <a:buSzPts val="1320"/>
              <a:buNone/>
              <a:defRPr sz="1320">
                <a:solidFill>
                  <a:srgbClr val="888888"/>
                </a:solidFill>
              </a:defRPr>
            </a:lvl4pPr>
            <a:lvl5pPr marL="2286000" lvl="4" indent="-228600" algn="l">
              <a:lnSpc>
                <a:spcPct val="90000"/>
              </a:lnSpc>
              <a:spcBef>
                <a:spcPts val="413"/>
              </a:spcBef>
              <a:spcAft>
                <a:spcPts val="0"/>
              </a:spcAft>
              <a:buClr>
                <a:srgbClr val="888888"/>
              </a:buClr>
              <a:buSzPts val="1320"/>
              <a:buNone/>
              <a:defRPr sz="1320">
                <a:solidFill>
                  <a:srgbClr val="888888"/>
                </a:solidFill>
              </a:defRPr>
            </a:lvl5pPr>
            <a:lvl6pPr marL="2743200" lvl="5" indent="-228600" algn="l">
              <a:lnSpc>
                <a:spcPct val="90000"/>
              </a:lnSpc>
              <a:spcBef>
                <a:spcPts val="413"/>
              </a:spcBef>
              <a:spcAft>
                <a:spcPts val="0"/>
              </a:spcAft>
              <a:buClr>
                <a:srgbClr val="888888"/>
              </a:buClr>
              <a:buSzPts val="1320"/>
              <a:buNone/>
              <a:defRPr sz="1320">
                <a:solidFill>
                  <a:srgbClr val="888888"/>
                </a:solidFill>
              </a:defRPr>
            </a:lvl6pPr>
            <a:lvl7pPr marL="3200400" lvl="6" indent="-228600" algn="l">
              <a:lnSpc>
                <a:spcPct val="90000"/>
              </a:lnSpc>
              <a:spcBef>
                <a:spcPts val="413"/>
              </a:spcBef>
              <a:spcAft>
                <a:spcPts val="0"/>
              </a:spcAft>
              <a:buClr>
                <a:srgbClr val="888888"/>
              </a:buClr>
              <a:buSzPts val="1320"/>
              <a:buNone/>
              <a:defRPr sz="1320">
                <a:solidFill>
                  <a:srgbClr val="888888"/>
                </a:solidFill>
              </a:defRPr>
            </a:lvl7pPr>
            <a:lvl8pPr marL="3657600" lvl="7" indent="-228600" algn="l">
              <a:lnSpc>
                <a:spcPct val="90000"/>
              </a:lnSpc>
              <a:spcBef>
                <a:spcPts val="413"/>
              </a:spcBef>
              <a:spcAft>
                <a:spcPts val="0"/>
              </a:spcAft>
              <a:buClr>
                <a:srgbClr val="888888"/>
              </a:buClr>
              <a:buSzPts val="1320"/>
              <a:buNone/>
              <a:defRPr sz="1320">
                <a:solidFill>
                  <a:srgbClr val="888888"/>
                </a:solidFill>
              </a:defRPr>
            </a:lvl8pPr>
            <a:lvl9pPr marL="4114800" lvl="8" indent="-228600" algn="l">
              <a:lnSpc>
                <a:spcPct val="90000"/>
              </a:lnSpc>
              <a:spcBef>
                <a:spcPts val="413"/>
              </a:spcBef>
              <a:spcAft>
                <a:spcPts val="0"/>
              </a:spcAft>
              <a:buClr>
                <a:srgbClr val="888888"/>
              </a:buClr>
              <a:buSzPts val="1320"/>
              <a:buNone/>
              <a:defRPr sz="1320">
                <a:solidFill>
                  <a:srgbClr val="888888"/>
                </a:solidFill>
              </a:defRPr>
            </a:lvl9pPr>
          </a:lstStyle>
          <a:p>
            <a:endParaRPr/>
          </a:p>
        </p:txBody>
      </p:sp>
      <p:sp>
        <p:nvSpPr>
          <p:cNvPr id="30" name="Google Shape;30;p4"/>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534353"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3934778"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535367"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535368" y="2465710"/>
            <a:ext cx="3288089"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3" name="Google Shape;43;p6"/>
          <p:cNvSpPr txBox="1">
            <a:spLocks noGrp="1"/>
          </p:cNvSpPr>
          <p:nvPr>
            <p:ph type="body" idx="2"/>
          </p:nvPr>
        </p:nvSpPr>
        <p:spPr>
          <a:xfrm>
            <a:off x="535368" y="3674110"/>
            <a:ext cx="3288089"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3934781" y="2465710"/>
            <a:ext cx="3304282"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5" name="Google Shape;45;p6"/>
          <p:cNvSpPr txBox="1">
            <a:spLocks noGrp="1"/>
          </p:cNvSpPr>
          <p:nvPr>
            <p:ph type="body" idx="4"/>
          </p:nvPr>
        </p:nvSpPr>
        <p:spPr>
          <a:xfrm>
            <a:off x="3934781" y="3674110"/>
            <a:ext cx="3304282"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304285" y="1448230"/>
            <a:ext cx="3934778" cy="7147984"/>
          </a:xfrm>
          <a:prstGeom prst="rect">
            <a:avLst/>
          </a:prstGeom>
          <a:noFill/>
          <a:ln>
            <a:noFill/>
          </a:ln>
        </p:spPr>
        <p:txBody>
          <a:bodyPr spcFirstLastPara="1" wrap="square" lIns="91425" tIns="45700" rIns="91425" bIns="45700" anchor="t" anchorCtr="0">
            <a:normAutofit/>
          </a:bodyPr>
          <a:lstStyle>
            <a:lvl1pPr marL="457200" lvl="0" indent="-396240" algn="l">
              <a:lnSpc>
                <a:spcPct val="90000"/>
              </a:lnSpc>
              <a:spcBef>
                <a:spcPts val="825"/>
              </a:spcBef>
              <a:spcAft>
                <a:spcPts val="0"/>
              </a:spcAft>
              <a:buClr>
                <a:schemeClr val="dk1"/>
              </a:buClr>
              <a:buSzPts val="2640"/>
              <a:buChar char="•"/>
              <a:defRPr sz="2640"/>
            </a:lvl1pPr>
            <a:lvl2pPr marL="914400" lvl="1" indent="-375285" algn="l">
              <a:lnSpc>
                <a:spcPct val="90000"/>
              </a:lnSpc>
              <a:spcBef>
                <a:spcPts val="413"/>
              </a:spcBef>
              <a:spcAft>
                <a:spcPts val="0"/>
              </a:spcAft>
              <a:buClr>
                <a:schemeClr val="dk1"/>
              </a:buClr>
              <a:buSzPts val="2310"/>
              <a:buChar char="•"/>
              <a:defRPr sz="2310"/>
            </a:lvl2pPr>
            <a:lvl3pPr marL="1371600" lvl="2" indent="-354330" algn="l">
              <a:lnSpc>
                <a:spcPct val="90000"/>
              </a:lnSpc>
              <a:spcBef>
                <a:spcPts val="413"/>
              </a:spcBef>
              <a:spcAft>
                <a:spcPts val="0"/>
              </a:spcAft>
              <a:buClr>
                <a:schemeClr val="dk1"/>
              </a:buClr>
              <a:buSzPts val="1980"/>
              <a:buChar char="•"/>
              <a:defRPr sz="1979"/>
            </a:lvl3pPr>
            <a:lvl4pPr marL="1828800" lvl="3" indent="-333375" algn="l">
              <a:lnSpc>
                <a:spcPct val="90000"/>
              </a:lnSpc>
              <a:spcBef>
                <a:spcPts val="413"/>
              </a:spcBef>
              <a:spcAft>
                <a:spcPts val="0"/>
              </a:spcAft>
              <a:buClr>
                <a:schemeClr val="dk1"/>
              </a:buClr>
              <a:buSzPts val="1650"/>
              <a:buChar char="•"/>
              <a:defRPr sz="1650"/>
            </a:lvl4pPr>
            <a:lvl5pPr marL="2286000" lvl="4" indent="-333375" algn="l">
              <a:lnSpc>
                <a:spcPct val="90000"/>
              </a:lnSpc>
              <a:spcBef>
                <a:spcPts val="413"/>
              </a:spcBef>
              <a:spcAft>
                <a:spcPts val="0"/>
              </a:spcAft>
              <a:buClr>
                <a:schemeClr val="dk1"/>
              </a:buClr>
              <a:buSzPts val="1650"/>
              <a:buChar char="•"/>
              <a:defRPr sz="1650"/>
            </a:lvl5pPr>
            <a:lvl6pPr marL="2743200" lvl="5" indent="-333375" algn="l">
              <a:lnSpc>
                <a:spcPct val="90000"/>
              </a:lnSpc>
              <a:spcBef>
                <a:spcPts val="413"/>
              </a:spcBef>
              <a:spcAft>
                <a:spcPts val="0"/>
              </a:spcAft>
              <a:buClr>
                <a:schemeClr val="dk1"/>
              </a:buClr>
              <a:buSzPts val="1650"/>
              <a:buChar char="•"/>
              <a:defRPr sz="1650"/>
            </a:lvl6pPr>
            <a:lvl7pPr marL="3200400" lvl="6" indent="-333375" algn="l">
              <a:lnSpc>
                <a:spcPct val="90000"/>
              </a:lnSpc>
              <a:spcBef>
                <a:spcPts val="413"/>
              </a:spcBef>
              <a:spcAft>
                <a:spcPts val="0"/>
              </a:spcAft>
              <a:buClr>
                <a:schemeClr val="dk1"/>
              </a:buClr>
              <a:buSzPts val="1650"/>
              <a:buChar char="•"/>
              <a:defRPr sz="1650"/>
            </a:lvl7pPr>
            <a:lvl8pPr marL="3657600" lvl="7" indent="-333375" algn="l">
              <a:lnSpc>
                <a:spcPct val="90000"/>
              </a:lnSpc>
              <a:spcBef>
                <a:spcPts val="413"/>
              </a:spcBef>
              <a:spcAft>
                <a:spcPts val="0"/>
              </a:spcAft>
              <a:buClr>
                <a:schemeClr val="dk1"/>
              </a:buClr>
              <a:buSzPts val="1650"/>
              <a:buChar char="•"/>
              <a:defRPr sz="1650"/>
            </a:lvl8pPr>
            <a:lvl9pPr marL="4114800" lvl="8" indent="-333375" algn="l">
              <a:lnSpc>
                <a:spcPct val="90000"/>
              </a:lnSpc>
              <a:spcBef>
                <a:spcPts val="413"/>
              </a:spcBef>
              <a:spcAft>
                <a:spcPts val="0"/>
              </a:spcAft>
              <a:buClr>
                <a:schemeClr val="dk1"/>
              </a:buClr>
              <a:buSzPts val="1650"/>
              <a:buChar char="•"/>
              <a:defRPr sz="1650"/>
            </a:lvl9pPr>
          </a:lstStyle>
          <a:p>
            <a:endParaRPr/>
          </a:p>
        </p:txBody>
      </p:sp>
      <p:sp>
        <p:nvSpPr>
          <p:cNvPr id="61" name="Google Shape;61;p9"/>
          <p:cNvSpPr txBox="1">
            <a:spLocks noGrp="1"/>
          </p:cNvSpPr>
          <p:nvPr>
            <p:ph type="body" idx="2"/>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2" name="Google Shape;62;p9"/>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304285" y="1448230"/>
            <a:ext cx="3934778" cy="7147984"/>
          </a:xfrm>
          <a:prstGeom prst="rect">
            <a:avLst/>
          </a:prstGeom>
          <a:noFill/>
          <a:ln>
            <a:noFill/>
          </a:ln>
        </p:spPr>
      </p:sp>
      <p:sp>
        <p:nvSpPr>
          <p:cNvPr id="68" name="Google Shape;68;p10"/>
          <p:cNvSpPr txBox="1">
            <a:spLocks noGrp="1"/>
          </p:cNvSpPr>
          <p:nvPr>
            <p:ph type="body" idx="1"/>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9" name="Google Shape;69;p10"/>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630"/>
              <a:buFont typeface="Calibri"/>
              <a:buNone/>
              <a:defRPr sz="363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marR="0" lvl="0" indent="-375285" algn="l" rtl="0">
              <a:lnSpc>
                <a:spcPct val="90000"/>
              </a:lnSpc>
              <a:spcBef>
                <a:spcPts val="825"/>
              </a:spcBef>
              <a:spcAft>
                <a:spcPts val="0"/>
              </a:spcAft>
              <a:buClr>
                <a:schemeClr val="dk1"/>
              </a:buClr>
              <a:buSzPts val="2310"/>
              <a:buFont typeface="Arial"/>
              <a:buChar char="•"/>
              <a:defRPr sz="2310" b="0" i="0" u="none" strike="noStrike" cap="none">
                <a:solidFill>
                  <a:schemeClr val="dk1"/>
                </a:solidFill>
                <a:latin typeface="Calibri"/>
                <a:ea typeface="Calibri"/>
                <a:cs typeface="Calibri"/>
                <a:sym typeface="Calibri"/>
              </a:defRPr>
            </a:lvl1pPr>
            <a:lvl2pPr marL="914400" marR="0" lvl="1" indent="-354330" algn="l" rtl="0">
              <a:lnSpc>
                <a:spcPct val="90000"/>
              </a:lnSpc>
              <a:spcBef>
                <a:spcPts val="413"/>
              </a:spcBef>
              <a:spcAft>
                <a:spcPts val="0"/>
              </a:spcAft>
              <a:buClr>
                <a:schemeClr val="dk1"/>
              </a:buClr>
              <a:buSzPts val="1980"/>
              <a:buFont typeface="Arial"/>
              <a:buChar char="•"/>
              <a:defRPr sz="1979" b="0" i="0" u="none" strike="noStrike" cap="none">
                <a:solidFill>
                  <a:schemeClr val="dk1"/>
                </a:solidFill>
                <a:latin typeface="Calibri"/>
                <a:ea typeface="Calibri"/>
                <a:cs typeface="Calibri"/>
                <a:sym typeface="Calibri"/>
              </a:defRPr>
            </a:lvl2pPr>
            <a:lvl3pPr marL="1371600" marR="0" lvl="2" indent="-333375" algn="l" rtl="0">
              <a:lnSpc>
                <a:spcPct val="90000"/>
              </a:lnSpc>
              <a:spcBef>
                <a:spcPts val="413"/>
              </a:spcBef>
              <a:spcAft>
                <a:spcPts val="0"/>
              </a:spcAft>
              <a:buClr>
                <a:schemeClr val="dk1"/>
              </a:buClr>
              <a:buSzPts val="1650"/>
              <a:buFont typeface="Arial"/>
              <a:buChar char="•"/>
              <a:defRPr sz="1650" b="0" i="0" u="none" strike="noStrike" cap="none">
                <a:solidFill>
                  <a:schemeClr val="dk1"/>
                </a:solidFill>
                <a:latin typeface="Calibri"/>
                <a:ea typeface="Calibri"/>
                <a:cs typeface="Calibri"/>
                <a:sym typeface="Calibri"/>
              </a:defRPr>
            </a:lvl3pPr>
            <a:lvl4pPr marL="1828800" marR="0" lvl="3"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4pPr>
            <a:lvl5pPr marL="2286000" marR="0" lvl="4"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5pPr>
            <a:lvl6pPr marL="2743200" marR="0" lvl="5"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6pPr>
            <a:lvl7pPr marL="3200400" marR="0" lvl="6"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7pPr>
            <a:lvl8pPr marL="3657600" marR="0" lvl="7"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8pPr>
            <a:lvl9pPr marL="4114800" marR="0" lvl="8"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89" b="0" i="0" u="none" strike="noStrike" cap="none">
                <a:solidFill>
                  <a:srgbClr val="888888"/>
                </a:solidFill>
                <a:latin typeface="Calibri"/>
                <a:ea typeface="Calibri"/>
                <a:cs typeface="Calibri"/>
                <a:sym typeface="Calibri"/>
              </a:defRPr>
            </a:lvl1pPr>
            <a:lvl2pPr marL="0" marR="0" lvl="1" indent="0" algn="r" rtl="0">
              <a:spcBef>
                <a:spcPts val="0"/>
              </a:spcBef>
              <a:buNone/>
              <a:defRPr sz="989" b="0" i="0" u="none" strike="noStrike" cap="none">
                <a:solidFill>
                  <a:srgbClr val="888888"/>
                </a:solidFill>
                <a:latin typeface="Calibri"/>
                <a:ea typeface="Calibri"/>
                <a:cs typeface="Calibri"/>
                <a:sym typeface="Calibri"/>
              </a:defRPr>
            </a:lvl2pPr>
            <a:lvl3pPr marL="0" marR="0" lvl="2" indent="0" algn="r" rtl="0">
              <a:spcBef>
                <a:spcPts val="0"/>
              </a:spcBef>
              <a:buNone/>
              <a:defRPr sz="989" b="0" i="0" u="none" strike="noStrike" cap="none">
                <a:solidFill>
                  <a:srgbClr val="888888"/>
                </a:solidFill>
                <a:latin typeface="Calibri"/>
                <a:ea typeface="Calibri"/>
                <a:cs typeface="Calibri"/>
                <a:sym typeface="Calibri"/>
              </a:defRPr>
            </a:lvl3pPr>
            <a:lvl4pPr marL="0" marR="0" lvl="3" indent="0" algn="r" rtl="0">
              <a:spcBef>
                <a:spcPts val="0"/>
              </a:spcBef>
              <a:buNone/>
              <a:defRPr sz="989" b="0" i="0" u="none" strike="noStrike" cap="none">
                <a:solidFill>
                  <a:srgbClr val="888888"/>
                </a:solidFill>
                <a:latin typeface="Calibri"/>
                <a:ea typeface="Calibri"/>
                <a:cs typeface="Calibri"/>
                <a:sym typeface="Calibri"/>
              </a:defRPr>
            </a:lvl4pPr>
            <a:lvl5pPr marL="0" marR="0" lvl="4" indent="0" algn="r" rtl="0">
              <a:spcBef>
                <a:spcPts val="0"/>
              </a:spcBef>
              <a:buNone/>
              <a:defRPr sz="989" b="0" i="0" u="none" strike="noStrike" cap="none">
                <a:solidFill>
                  <a:srgbClr val="888888"/>
                </a:solidFill>
                <a:latin typeface="Calibri"/>
                <a:ea typeface="Calibri"/>
                <a:cs typeface="Calibri"/>
                <a:sym typeface="Calibri"/>
              </a:defRPr>
            </a:lvl5pPr>
            <a:lvl6pPr marL="0" marR="0" lvl="5" indent="0" algn="r" rtl="0">
              <a:spcBef>
                <a:spcPts val="0"/>
              </a:spcBef>
              <a:buNone/>
              <a:defRPr sz="989" b="0" i="0" u="none" strike="noStrike" cap="none">
                <a:solidFill>
                  <a:srgbClr val="888888"/>
                </a:solidFill>
                <a:latin typeface="Calibri"/>
                <a:ea typeface="Calibri"/>
                <a:cs typeface="Calibri"/>
                <a:sym typeface="Calibri"/>
              </a:defRPr>
            </a:lvl6pPr>
            <a:lvl7pPr marL="0" marR="0" lvl="6" indent="0" algn="r" rtl="0">
              <a:spcBef>
                <a:spcPts val="0"/>
              </a:spcBef>
              <a:buNone/>
              <a:defRPr sz="989" b="0" i="0" u="none" strike="noStrike" cap="none">
                <a:solidFill>
                  <a:srgbClr val="888888"/>
                </a:solidFill>
                <a:latin typeface="Calibri"/>
                <a:ea typeface="Calibri"/>
                <a:cs typeface="Calibri"/>
                <a:sym typeface="Calibri"/>
              </a:defRPr>
            </a:lvl7pPr>
            <a:lvl8pPr marL="0" marR="0" lvl="7" indent="0" algn="r" rtl="0">
              <a:spcBef>
                <a:spcPts val="0"/>
              </a:spcBef>
              <a:buNone/>
              <a:defRPr sz="989" b="0" i="0" u="none" strike="noStrike" cap="none">
                <a:solidFill>
                  <a:srgbClr val="888888"/>
                </a:solidFill>
                <a:latin typeface="Calibri"/>
                <a:ea typeface="Calibri"/>
                <a:cs typeface="Calibri"/>
                <a:sym typeface="Calibri"/>
              </a:defRPr>
            </a:lvl8pPr>
            <a:lvl9pPr marL="0" marR="0" lvl="8" indent="0" algn="r" rtl="0">
              <a:spcBef>
                <a:spcPts val="0"/>
              </a:spcBef>
              <a:buNone/>
              <a:defRPr sz="989"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jpe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jpeg"/><Relationship Id="rId25" Type="http://schemas.openxmlformats.org/officeDocument/2006/relationships/image" Target="../media/image23.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3"/>
        </a:solidFill>
        <a:effectLst/>
      </p:bgPr>
    </p:bg>
    <p:spTree>
      <p:nvGrpSpPr>
        <p:cNvPr id="1" name="Shape 88"/>
        <p:cNvGrpSpPr/>
        <p:nvPr/>
      </p:nvGrpSpPr>
      <p:grpSpPr>
        <a:xfrm>
          <a:off x="0" y="0"/>
          <a:ext cx="0" cy="0"/>
          <a:chOff x="0" y="0"/>
          <a:chExt cx="0" cy="0"/>
        </a:xfrm>
      </p:grpSpPr>
      <p:pic>
        <p:nvPicPr>
          <p:cNvPr id="89" name="Google Shape;89;p13"/>
          <p:cNvPicPr preferRelativeResize="0"/>
          <p:nvPr/>
        </p:nvPicPr>
        <p:blipFill>
          <a:blip r:embed="rId3">
            <a:alphaModFix/>
          </a:blip>
          <a:stretch>
            <a:fillRect/>
          </a:stretch>
        </p:blipFill>
        <p:spPr>
          <a:xfrm>
            <a:off x="0" y="1444"/>
            <a:ext cx="7772399" cy="10055511"/>
          </a:xfrm>
          <a:prstGeom prst="rect">
            <a:avLst/>
          </a:prstGeom>
          <a:noFill/>
          <a:ln>
            <a:noFill/>
          </a:ln>
        </p:spPr>
      </p:pic>
      <p:pic>
        <p:nvPicPr>
          <p:cNvPr id="90" name="Google Shape;90;p13" title="{houseHighImage}"/>
          <p:cNvPicPr preferRelativeResize="0"/>
          <p:nvPr/>
        </p:nvPicPr>
        <p:blipFill rotWithShape="1">
          <a:blip r:embed="rId4">
            <a:alphaModFix/>
          </a:blip>
          <a:srcRect t="2399" b="2399"/>
          <a:stretch/>
        </p:blipFill>
        <p:spPr>
          <a:xfrm>
            <a:off x="4788651" y="5489820"/>
            <a:ext cx="2569800" cy="1834800"/>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91" name="Google Shape;91;p13" title="{houseLowImage}"/>
          <p:cNvPicPr preferRelativeResize="0"/>
          <p:nvPr/>
        </p:nvPicPr>
        <p:blipFill rotWithShape="1">
          <a:blip r:embed="rId4">
            <a:alphaModFix/>
          </a:blip>
          <a:srcRect t="884" b="874"/>
          <a:stretch/>
        </p:blipFill>
        <p:spPr>
          <a:xfrm>
            <a:off x="2052949" y="5506359"/>
            <a:ext cx="2516700" cy="1854300"/>
          </a:xfrm>
          <a:prstGeom prst="roundRect">
            <a:avLst>
              <a:gd name="adj" fmla="val 16667"/>
            </a:avLst>
          </a:prstGeom>
          <a:noFill/>
          <a:ln>
            <a:noFill/>
          </a:ln>
          <a:effectLst>
            <a:outerShdw blurRad="76200" dist="38100" dir="7800000" algn="tl" rotWithShape="0">
              <a:srgbClr val="000000">
                <a:alpha val="40000"/>
              </a:srgbClr>
            </a:outerShdw>
          </a:effectLst>
        </p:spPr>
      </p:pic>
      <p:sp>
        <p:nvSpPr>
          <p:cNvPr id="92" name="Google Shape;92;p13"/>
          <p:cNvSpPr/>
          <p:nvPr/>
        </p:nvSpPr>
        <p:spPr>
          <a:xfrm>
            <a:off x="2323675" y="8279200"/>
            <a:ext cx="1568100" cy="1146300"/>
          </a:xfrm>
          <a:prstGeom prst="rect">
            <a:avLst/>
          </a:prstGeom>
          <a:solidFill>
            <a:schemeClr val="lt1">
              <a:alpha val="67450"/>
            </a:schemeClr>
          </a:solidFill>
          <a:ln w="22225" cap="flat" cmpd="sng">
            <a:solidFill>
              <a:srgbClr val="B643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b="0" i="0" u="none" strike="noStrike" cap="none">
              <a:solidFill>
                <a:srgbClr val="814892"/>
              </a:solidFill>
              <a:latin typeface="Calibri"/>
              <a:ea typeface="Calibri"/>
              <a:cs typeface="Calibri"/>
              <a:sym typeface="Calibri"/>
            </a:endParaRPr>
          </a:p>
        </p:txBody>
      </p:sp>
      <p:sp>
        <p:nvSpPr>
          <p:cNvPr id="93" name="Google Shape;93;p13"/>
          <p:cNvSpPr/>
          <p:nvPr/>
        </p:nvSpPr>
        <p:spPr>
          <a:xfrm>
            <a:off x="5552099" y="2775284"/>
            <a:ext cx="1861871" cy="2176139"/>
          </a:xfrm>
          <a:prstGeom prst="rect">
            <a:avLst/>
          </a:prstGeom>
          <a:solidFill>
            <a:schemeClr val="lt1"/>
          </a:solidFill>
          <a:ln w="2222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6" b="0" i="0" u="none" strike="noStrike" cap="none">
              <a:solidFill>
                <a:srgbClr val="814892"/>
              </a:solidFill>
              <a:latin typeface="Calibri"/>
              <a:ea typeface="Calibri"/>
              <a:cs typeface="Calibri"/>
              <a:sym typeface="Calibri"/>
            </a:endParaRPr>
          </a:p>
        </p:txBody>
      </p:sp>
      <p:sp>
        <p:nvSpPr>
          <p:cNvPr id="94" name="Google Shape;94;p13"/>
          <p:cNvSpPr/>
          <p:nvPr/>
        </p:nvSpPr>
        <p:spPr>
          <a:xfrm>
            <a:off x="5943802" y="288403"/>
            <a:ext cx="1328451" cy="1261797"/>
          </a:xfrm>
          <a:prstGeom prst="ellipse">
            <a:avLst/>
          </a:prstGeom>
          <a:solidFill>
            <a:srgbClr val="EF643E">
              <a:alpha val="32941"/>
            </a:srgbClr>
          </a:solidFill>
          <a:ln w="762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7" b="0" i="0" u="none" strike="noStrike" cap="none">
              <a:solidFill>
                <a:schemeClr val="lt1"/>
              </a:solidFill>
              <a:latin typeface="Calibri"/>
              <a:ea typeface="Calibri"/>
              <a:cs typeface="Calibri"/>
              <a:sym typeface="Calibri"/>
            </a:endParaRPr>
          </a:p>
        </p:txBody>
      </p:sp>
      <p:pic>
        <p:nvPicPr>
          <p:cNvPr id="95" name="Google Shape;95;p13"/>
          <p:cNvPicPr preferRelativeResize="0"/>
          <p:nvPr/>
        </p:nvPicPr>
        <p:blipFill rotWithShape="1">
          <a:blip r:embed="rId5">
            <a:alphaModFix/>
          </a:blip>
          <a:srcRect/>
          <a:stretch/>
        </p:blipFill>
        <p:spPr>
          <a:xfrm>
            <a:off x="323564" y="188032"/>
            <a:ext cx="5016379" cy="1838302"/>
          </a:xfrm>
          <a:prstGeom prst="rect">
            <a:avLst/>
          </a:prstGeom>
          <a:noFill/>
          <a:ln>
            <a:noFill/>
          </a:ln>
        </p:spPr>
      </p:pic>
      <p:sp>
        <p:nvSpPr>
          <p:cNvPr id="96" name="Google Shape;96;p13"/>
          <p:cNvSpPr/>
          <p:nvPr/>
        </p:nvSpPr>
        <p:spPr>
          <a:xfrm>
            <a:off x="2047949" y="2935061"/>
            <a:ext cx="1435045" cy="591007"/>
          </a:xfrm>
          <a:prstGeom prst="roundRect">
            <a:avLst>
              <a:gd name="adj" fmla="val 16667"/>
            </a:avLst>
          </a:prstGeom>
          <a:solidFill>
            <a:srgbClr val="259B7C">
              <a:alpha val="45882"/>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a:t>
            </a:r>
            <a:r>
              <a:rPr lang="en-US" sz="1400" b="0" i="0" u="none" strike="noStrike" cap="none" baseline="30000">
                <a:solidFill>
                  <a:schemeClr val="dk1"/>
                </a:solidFill>
                <a:latin typeface="Calibri"/>
                <a:ea typeface="Calibri"/>
                <a:cs typeface="Calibri"/>
                <a:sym typeface="Calibri"/>
              </a:rPr>
              <a:t>st</a:t>
            </a:r>
            <a:r>
              <a:rPr lang="en-US" sz="1400" b="0" i="0" u="none" strike="noStrike" cap="none">
                <a:solidFill>
                  <a:schemeClr val="dk1"/>
                </a:solidFill>
                <a:latin typeface="Calibri"/>
                <a:ea typeface="Calibri"/>
                <a:cs typeface="Calibri"/>
                <a:sym typeface="Calibri"/>
              </a:rPr>
              <a:t> Year Teacher with a B.A</a:t>
            </a:r>
            <a:r>
              <a:rPr lang="en-US" sz="1540" b="0" i="0" u="none" strike="noStrike" cap="none">
                <a:solidFill>
                  <a:schemeClr val="dk1"/>
                </a:solidFill>
                <a:latin typeface="Calibri"/>
                <a:ea typeface="Calibri"/>
                <a:cs typeface="Calibri"/>
                <a:sym typeface="Calibri"/>
              </a:rPr>
              <a:t>.</a:t>
            </a:r>
            <a:endParaRPr/>
          </a:p>
        </p:txBody>
      </p:sp>
      <p:sp>
        <p:nvSpPr>
          <p:cNvPr id="97" name="Google Shape;97;p13"/>
          <p:cNvSpPr/>
          <p:nvPr/>
        </p:nvSpPr>
        <p:spPr>
          <a:xfrm>
            <a:off x="3677550" y="2935050"/>
            <a:ext cx="1644300" cy="600900"/>
          </a:xfrm>
          <a:prstGeom prst="roundRect">
            <a:avLst>
              <a:gd name="adj" fmla="val 16667"/>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15</a:t>
            </a:r>
            <a:r>
              <a:rPr lang="en-US" sz="1400" b="0" i="0" u="none" strike="noStrike" cap="none" baseline="30000">
                <a:solidFill>
                  <a:schemeClr val="dk1"/>
                </a:solidFill>
                <a:latin typeface="Calibri"/>
                <a:ea typeface="Calibri"/>
                <a:cs typeface="Calibri"/>
                <a:sym typeface="Calibri"/>
              </a:rPr>
              <a:t>th</a:t>
            </a:r>
            <a:r>
              <a:rPr lang="en-US" sz="1400" b="0" i="0" u="none" strike="noStrike" cap="none">
                <a:solidFill>
                  <a:schemeClr val="dk1"/>
                </a:solidFill>
                <a:latin typeface="Calibri"/>
                <a:ea typeface="Calibri"/>
                <a:cs typeface="Calibri"/>
                <a:sym typeface="Calibri"/>
              </a:rPr>
              <a:t> Year Teacher with a M.A.+ </a:t>
            </a:r>
            <a:endParaRPr/>
          </a:p>
        </p:txBody>
      </p:sp>
      <p:sp>
        <p:nvSpPr>
          <p:cNvPr id="98" name="Google Shape;98;p13"/>
          <p:cNvSpPr/>
          <p:nvPr/>
        </p:nvSpPr>
        <p:spPr>
          <a:xfrm>
            <a:off x="2378941" y="3462088"/>
            <a:ext cx="1296403" cy="667277"/>
          </a:xfrm>
          <a:prstGeom prst="ellipse">
            <a:avLst/>
          </a:prstGeom>
          <a:solidFill>
            <a:srgbClr val="1B6F59"/>
          </a:solidFill>
          <a:ln w="12700" cap="flat" cmpd="sng">
            <a:solidFill>
              <a:srgbClr val="1B6F59">
                <a:alpha val="5294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dirty="0">
                <a:solidFill>
                  <a:schemeClr val="lt1"/>
                </a:solidFill>
                <a:latin typeface="Calibri"/>
                <a:ea typeface="Calibri"/>
                <a:cs typeface="Calibri"/>
                <a:sym typeface="Calibri"/>
              </a:rPr>
              <a:t>$45,000</a:t>
            </a:r>
            <a:endParaRPr sz="1400" b="0" i="0" u="none" strike="noStrike" cap="none" dirty="0">
              <a:solidFill>
                <a:schemeClr val="lt1"/>
              </a:solidFill>
              <a:latin typeface="Calibri"/>
              <a:ea typeface="Calibri"/>
              <a:cs typeface="Calibri"/>
              <a:sym typeface="Calibri"/>
            </a:endParaRPr>
          </a:p>
        </p:txBody>
      </p:sp>
      <p:sp>
        <p:nvSpPr>
          <p:cNvPr id="99" name="Google Shape;99;p13"/>
          <p:cNvSpPr/>
          <p:nvPr/>
        </p:nvSpPr>
        <p:spPr>
          <a:xfrm>
            <a:off x="4138495" y="3483033"/>
            <a:ext cx="1246273" cy="638486"/>
          </a:xfrm>
          <a:prstGeom prst="ellipse">
            <a:avLst/>
          </a:prstGeom>
          <a:solidFill>
            <a:srgbClr val="1B6F59"/>
          </a:solidFill>
          <a:ln w="12700" cap="flat" cmpd="sng">
            <a:solidFill>
              <a:srgbClr val="1B6F59">
                <a:alpha val="5490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dirty="0">
                <a:solidFill>
                  <a:schemeClr val="lt1"/>
                </a:solidFill>
                <a:latin typeface="Calibri"/>
                <a:ea typeface="Calibri"/>
                <a:cs typeface="Calibri"/>
                <a:sym typeface="Calibri"/>
              </a:rPr>
              <a:t>$47,518</a:t>
            </a:r>
            <a:endParaRPr sz="1400" b="0" i="0" u="none" strike="noStrike" cap="none" dirty="0">
              <a:solidFill>
                <a:schemeClr val="lt1"/>
              </a:solidFill>
              <a:latin typeface="Calibri"/>
              <a:ea typeface="Calibri"/>
              <a:cs typeface="Calibri"/>
              <a:sym typeface="Calibri"/>
            </a:endParaRPr>
          </a:p>
        </p:txBody>
      </p:sp>
      <p:pic>
        <p:nvPicPr>
          <p:cNvPr id="100" name="Google Shape;100;p13" descr="Female Profile"/>
          <p:cNvPicPr preferRelativeResize="0"/>
          <p:nvPr/>
        </p:nvPicPr>
        <p:blipFill rotWithShape="1">
          <a:blip r:embed="rId6">
            <a:alphaModFix/>
          </a:blip>
          <a:srcRect/>
          <a:stretch/>
        </p:blipFill>
        <p:spPr>
          <a:xfrm>
            <a:off x="4947105" y="3679748"/>
            <a:ext cx="668201" cy="692447"/>
          </a:xfrm>
          <a:prstGeom prst="rect">
            <a:avLst/>
          </a:prstGeom>
          <a:noFill/>
          <a:ln>
            <a:noFill/>
          </a:ln>
        </p:spPr>
      </p:pic>
      <p:pic>
        <p:nvPicPr>
          <p:cNvPr id="101" name="Google Shape;101;p13" descr="Male profile"/>
          <p:cNvPicPr preferRelativeResize="0"/>
          <p:nvPr/>
        </p:nvPicPr>
        <p:blipFill rotWithShape="1">
          <a:blip r:embed="rId7">
            <a:alphaModFix/>
          </a:blip>
          <a:srcRect/>
          <a:stretch/>
        </p:blipFill>
        <p:spPr>
          <a:xfrm>
            <a:off x="3232575" y="3651997"/>
            <a:ext cx="715449" cy="741409"/>
          </a:xfrm>
          <a:prstGeom prst="rect">
            <a:avLst/>
          </a:prstGeom>
          <a:noFill/>
          <a:ln>
            <a:noFill/>
          </a:ln>
        </p:spPr>
      </p:pic>
      <p:sp>
        <p:nvSpPr>
          <p:cNvPr id="102" name="Google Shape;102;p13"/>
          <p:cNvSpPr txBox="1"/>
          <p:nvPr/>
        </p:nvSpPr>
        <p:spPr>
          <a:xfrm>
            <a:off x="478740" y="2944640"/>
            <a:ext cx="1206938" cy="1456705"/>
          </a:xfrm>
          <a:prstGeom prst="rect">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The </a:t>
            </a:r>
            <a:r>
              <a:rPr lang="en-US" sz="1400" b="1" i="0" u="none" strike="noStrike" cap="none">
                <a:solidFill>
                  <a:schemeClr val="dk1"/>
                </a:solidFill>
                <a:latin typeface="Calibri"/>
                <a:ea typeface="Calibri"/>
                <a:cs typeface="Calibri"/>
                <a:sym typeface="Calibri"/>
              </a:rPr>
              <a:t>average</a:t>
            </a:r>
            <a:r>
              <a:rPr lang="en-US" sz="1400" b="0" i="0" u="none" strike="noStrike" cap="none">
                <a:solidFill>
                  <a:schemeClr val="dk1"/>
                </a:solidFill>
                <a:latin typeface="Calibri"/>
                <a:ea typeface="Calibri"/>
                <a:cs typeface="Calibri"/>
                <a:sym typeface="Calibri"/>
              </a:rPr>
              <a:t> wage of all </a:t>
            </a:r>
            <a:r>
              <a:rPr lang="en-US" sz="1400" b="1" i="0" u="none" strike="noStrike" cap="none">
                <a:solidFill>
                  <a:schemeClr val="dk1"/>
                </a:solidFill>
                <a:latin typeface="Calibri"/>
                <a:ea typeface="Calibri"/>
                <a:cs typeface="Calibri"/>
                <a:sym typeface="Calibri"/>
              </a:rPr>
              <a:t>full-time workers </a:t>
            </a:r>
            <a:r>
              <a:rPr lang="en-US" sz="1400" b="0" i="0" u="none" strike="noStrike" cap="none">
                <a:solidFill>
                  <a:schemeClr val="dk1"/>
                </a:solidFill>
                <a:latin typeface="Calibri"/>
                <a:ea typeface="Calibri"/>
                <a:cs typeface="Calibri"/>
                <a:sym typeface="Calibri"/>
              </a:rPr>
              <a:t>in the county: </a:t>
            </a:r>
            <a:r>
              <a:rPr lang="en-US" b="1">
                <a:solidFill>
                  <a:schemeClr val="dk1"/>
                </a:solidFill>
                <a:latin typeface="Calibri"/>
                <a:ea typeface="Calibri"/>
                <a:cs typeface="Calibri"/>
                <a:sym typeface="Calibri"/>
              </a:rPr>
              <a:t>$36,452</a:t>
            </a:r>
            <a:r>
              <a:rPr lang="en-US" sz="1400" b="0" i="0" u="none" strike="noStrike" cap="none">
                <a:solidFill>
                  <a:srgbClr val="272D41"/>
                </a:solidFill>
                <a:latin typeface="Calibri"/>
                <a:ea typeface="Calibri"/>
                <a:cs typeface="Calibri"/>
                <a:sym typeface="Calibri"/>
              </a:rPr>
              <a:t>*</a:t>
            </a:r>
            <a:endParaRPr sz="1400" b="0" i="0" u="none" strike="noStrike" cap="none" baseline="30000">
              <a:solidFill>
                <a:srgbClr val="272D41"/>
              </a:solidFill>
              <a:latin typeface="Calibri"/>
              <a:ea typeface="Calibri"/>
              <a:cs typeface="Calibri"/>
              <a:sym typeface="Calibri"/>
            </a:endParaRPr>
          </a:p>
        </p:txBody>
      </p:sp>
      <p:pic>
        <p:nvPicPr>
          <p:cNvPr id="103" name="Google Shape;103;p13" descr="Money"/>
          <p:cNvPicPr preferRelativeResize="0"/>
          <p:nvPr/>
        </p:nvPicPr>
        <p:blipFill rotWithShape="1">
          <a:blip r:embed="rId8">
            <a:alphaModFix/>
          </a:blip>
          <a:srcRect/>
          <a:stretch/>
        </p:blipFill>
        <p:spPr>
          <a:xfrm>
            <a:off x="1419400" y="3506622"/>
            <a:ext cx="838299" cy="728473"/>
          </a:xfrm>
          <a:prstGeom prst="rect">
            <a:avLst/>
          </a:prstGeom>
          <a:noFill/>
          <a:ln>
            <a:noFill/>
          </a:ln>
        </p:spPr>
      </p:pic>
      <p:sp>
        <p:nvSpPr>
          <p:cNvPr id="104" name="Google Shape;104;p13"/>
          <p:cNvSpPr txBox="1"/>
          <p:nvPr/>
        </p:nvSpPr>
        <p:spPr>
          <a:xfrm>
            <a:off x="471943" y="5430450"/>
            <a:ext cx="1213734" cy="836282"/>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l"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Median  </a:t>
            </a:r>
            <a:r>
              <a:rPr lang="en-US" sz="1400" b="1" i="0" u="none" strike="noStrike" cap="none">
                <a:solidFill>
                  <a:schemeClr val="dk1"/>
                </a:solidFill>
                <a:latin typeface="Calibri"/>
                <a:ea typeface="Calibri"/>
                <a:cs typeface="Calibri"/>
                <a:sym typeface="Calibri"/>
              </a:rPr>
              <a:t>home </a:t>
            </a:r>
            <a:r>
              <a:rPr lang="en-US" sz="1400" b="0" i="0" u="none" strike="noStrike" cap="none">
                <a:solidFill>
                  <a:schemeClr val="dk1"/>
                </a:solidFill>
                <a:latin typeface="Calibri"/>
                <a:ea typeface="Calibri"/>
                <a:cs typeface="Calibri"/>
                <a:sym typeface="Calibri"/>
              </a:rPr>
              <a:t>value: </a:t>
            </a:r>
            <a:r>
              <a:rPr lang="en-US" b="1">
                <a:solidFill>
                  <a:schemeClr val="dk1"/>
                </a:solidFill>
                <a:latin typeface="Calibri"/>
                <a:ea typeface="Calibri"/>
                <a:cs typeface="Calibri"/>
                <a:sym typeface="Calibri"/>
              </a:rPr>
              <a:t>$182,000</a:t>
            </a:r>
            <a:r>
              <a:rPr lang="en-US" sz="1400" b="1" i="0" u="none" strike="noStrike" cap="none">
                <a:solidFill>
                  <a:schemeClr val="dk1"/>
                </a:solidFill>
                <a:latin typeface="Calibri"/>
                <a:ea typeface="Calibri"/>
                <a:cs typeface="Calibri"/>
                <a:sym typeface="Calibri"/>
              </a:rPr>
              <a:t>*</a:t>
            </a:r>
            <a:endParaRPr sz="1400" b="0" i="0" u="none" strike="noStrike" cap="none">
              <a:solidFill>
                <a:schemeClr val="dk1"/>
              </a:solidFill>
              <a:latin typeface="Calibri"/>
              <a:ea typeface="Calibri"/>
              <a:cs typeface="Calibri"/>
              <a:sym typeface="Calibri"/>
            </a:endParaRPr>
          </a:p>
        </p:txBody>
      </p:sp>
      <p:sp>
        <p:nvSpPr>
          <p:cNvPr id="105" name="Google Shape;105;p13"/>
          <p:cNvSpPr txBox="1"/>
          <p:nvPr/>
        </p:nvSpPr>
        <p:spPr>
          <a:xfrm>
            <a:off x="478739" y="6415305"/>
            <a:ext cx="1199531" cy="1204601"/>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Fair Market rent for a     </a:t>
            </a:r>
            <a:r>
              <a:rPr lang="en-US" sz="1400" b="1" i="0" u="none" strike="noStrike" cap="none">
                <a:solidFill>
                  <a:schemeClr val="dk1"/>
                </a:solidFill>
                <a:latin typeface="Calibri"/>
                <a:ea typeface="Calibri"/>
                <a:cs typeface="Calibri"/>
                <a:sym typeface="Calibri"/>
              </a:rPr>
              <a:t>2-bedroom apartment:</a:t>
            </a:r>
            <a:r>
              <a:rPr lang="en-US" sz="1400" b="0" i="0" u="none" strike="noStrike" cap="none">
                <a:solidFill>
                  <a:schemeClr val="dk1"/>
                </a:solidFill>
                <a:latin typeface="Calibri"/>
                <a:ea typeface="Calibri"/>
                <a:cs typeface="Calibri"/>
                <a:sym typeface="Calibri"/>
              </a:rPr>
              <a:t> </a:t>
            </a:r>
            <a:r>
              <a:rPr lang="en-US" b="1">
                <a:solidFill>
                  <a:schemeClr val="dk1"/>
                </a:solidFill>
                <a:latin typeface="Calibri"/>
                <a:ea typeface="Calibri"/>
                <a:cs typeface="Calibri"/>
                <a:sym typeface="Calibri"/>
              </a:rPr>
              <a:t>$1,024</a:t>
            </a:r>
            <a:r>
              <a:rPr lang="en-US" sz="1400" b="0" i="0" u="none" strike="noStrike" cap="none">
                <a:solidFill>
                  <a:srgbClr val="272D41"/>
                </a:solidFill>
                <a:latin typeface="Calibri"/>
                <a:ea typeface="Calibri"/>
                <a:cs typeface="Calibri"/>
                <a:sym typeface="Calibri"/>
              </a:rPr>
              <a:t>*</a:t>
            </a:r>
            <a:endParaRPr sz="1400" b="1" i="0" u="none" strike="noStrike" cap="none">
              <a:solidFill>
                <a:schemeClr val="dk1"/>
              </a:solidFill>
              <a:latin typeface="Calibri"/>
              <a:ea typeface="Calibri"/>
              <a:cs typeface="Calibri"/>
              <a:sym typeface="Calibri"/>
            </a:endParaRPr>
          </a:p>
        </p:txBody>
      </p:sp>
      <p:pic>
        <p:nvPicPr>
          <p:cNvPr id="106" name="Google Shape;106;p13" descr="City"/>
          <p:cNvPicPr preferRelativeResize="0"/>
          <p:nvPr/>
        </p:nvPicPr>
        <p:blipFill rotWithShape="1">
          <a:blip r:embed="rId9">
            <a:alphaModFix/>
          </a:blip>
          <a:srcRect/>
          <a:stretch/>
        </p:blipFill>
        <p:spPr>
          <a:xfrm>
            <a:off x="233395" y="7240464"/>
            <a:ext cx="581528" cy="660393"/>
          </a:xfrm>
          <a:prstGeom prst="rect">
            <a:avLst/>
          </a:prstGeom>
          <a:noFill/>
          <a:ln>
            <a:noFill/>
          </a:ln>
        </p:spPr>
      </p:pic>
      <p:sp>
        <p:nvSpPr>
          <p:cNvPr id="107" name="Google Shape;107;p13"/>
          <p:cNvSpPr txBox="1"/>
          <p:nvPr/>
        </p:nvSpPr>
        <p:spPr>
          <a:xfrm>
            <a:off x="5985329" y="8372459"/>
            <a:ext cx="1701838" cy="279090"/>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1" i="0" u="none" strike="noStrike" cap="none">
                <a:solidFill>
                  <a:srgbClr val="EF643E"/>
                </a:solidFill>
                <a:latin typeface="Calibri"/>
                <a:ea typeface="Calibri"/>
                <a:cs typeface="Calibri"/>
                <a:sym typeface="Calibri"/>
              </a:rPr>
              <a:t>GettheFactsOut.org</a:t>
            </a:r>
            <a:endParaRPr/>
          </a:p>
        </p:txBody>
      </p:sp>
      <p:sp>
        <p:nvSpPr>
          <p:cNvPr id="108" name="Google Shape;108;p13"/>
          <p:cNvSpPr txBox="1"/>
          <p:nvPr/>
        </p:nvSpPr>
        <p:spPr>
          <a:xfrm>
            <a:off x="4313713" y="9577947"/>
            <a:ext cx="3062999" cy="454926"/>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700" b="0" i="0" u="none" strike="noStrike" cap="none">
                <a:solidFill>
                  <a:schemeClr val="dk1"/>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a:p>
        </p:txBody>
      </p:sp>
      <p:pic>
        <p:nvPicPr>
          <p:cNvPr id="109" name="Google Shape;109;p13"/>
          <p:cNvPicPr preferRelativeResize="0"/>
          <p:nvPr/>
        </p:nvPicPr>
        <p:blipFill rotWithShape="1">
          <a:blip r:embed="rId10">
            <a:alphaModFix/>
          </a:blip>
          <a:srcRect/>
          <a:stretch/>
        </p:blipFill>
        <p:spPr>
          <a:xfrm>
            <a:off x="7235144" y="9597337"/>
            <a:ext cx="357653" cy="369977"/>
          </a:xfrm>
          <a:prstGeom prst="rect">
            <a:avLst/>
          </a:prstGeom>
          <a:noFill/>
          <a:ln>
            <a:noFill/>
          </a:ln>
        </p:spPr>
      </p:pic>
      <p:sp>
        <p:nvSpPr>
          <p:cNvPr id="110" name="Google Shape;110;p13"/>
          <p:cNvSpPr txBox="1"/>
          <p:nvPr/>
        </p:nvSpPr>
        <p:spPr>
          <a:xfrm>
            <a:off x="2047949" y="7467644"/>
            <a:ext cx="2482202"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0" i="0" u="none" strike="noStrike" cap="none" baseline="30000">
                <a:solidFill>
                  <a:srgbClr val="272D41"/>
                </a:solidFill>
                <a:latin typeface="Calibri"/>
                <a:ea typeface="Calibri"/>
                <a:cs typeface="Calibri"/>
                <a:sym typeface="Calibri"/>
              </a:rPr>
              <a:t>★</a:t>
            </a:r>
            <a:r>
              <a:rPr lang="en-US" sz="800" b="0" i="0" u="none" strike="noStrike" cap="none">
                <a:solidFill>
                  <a:schemeClr val="dk1"/>
                </a:solidFill>
                <a:latin typeface="Calibri"/>
                <a:ea typeface="Calibri"/>
                <a:cs typeface="Calibri"/>
                <a:sym typeface="Calibri"/>
              </a:rPr>
              <a:t>With a 5% down payment, spending 36% of their income on housing</a:t>
            </a:r>
            <a:endParaRPr/>
          </a:p>
        </p:txBody>
      </p:sp>
      <p:pic>
        <p:nvPicPr>
          <p:cNvPr id="111" name="Google Shape;111;p13" descr="House"/>
          <p:cNvPicPr preferRelativeResize="0"/>
          <p:nvPr/>
        </p:nvPicPr>
        <p:blipFill rotWithShape="1">
          <a:blip r:embed="rId11">
            <a:alphaModFix/>
          </a:blip>
          <a:srcRect/>
          <a:stretch/>
        </p:blipFill>
        <p:spPr>
          <a:xfrm>
            <a:off x="1255592" y="5149044"/>
            <a:ext cx="743318" cy="662104"/>
          </a:xfrm>
          <a:prstGeom prst="rect">
            <a:avLst/>
          </a:prstGeom>
          <a:noFill/>
          <a:ln>
            <a:noFill/>
          </a:ln>
        </p:spPr>
      </p:pic>
      <p:sp>
        <p:nvSpPr>
          <p:cNvPr id="112" name="Google Shape;112;p13"/>
          <p:cNvSpPr txBox="1"/>
          <p:nvPr/>
        </p:nvSpPr>
        <p:spPr>
          <a:xfrm>
            <a:off x="5802802" y="9145702"/>
            <a:ext cx="1035861" cy="200977"/>
          </a:xfrm>
          <a:prstGeom prst="rect">
            <a:avLst/>
          </a:prstGeom>
          <a:noFill/>
          <a:ln>
            <a:noFill/>
          </a:ln>
        </p:spPr>
        <p:txBody>
          <a:bodyPr spcFirstLastPara="1" wrap="square" lIns="91425" tIns="45700" rIns="91425" bIns="45700" anchor="t" anchorCtr="0">
            <a:spAutoFit/>
          </a:bodyPr>
          <a:lstStyle/>
          <a:p>
            <a:pPr marL="0" marR="0" lvl="0" indent="0" algn="r" rtl="0">
              <a:lnSpc>
                <a:spcPct val="107000"/>
              </a:lnSpc>
              <a:spcBef>
                <a:spcPts val="0"/>
              </a:spcBef>
              <a:spcAft>
                <a:spcPts val="0"/>
              </a:spcAft>
              <a:buNone/>
            </a:pPr>
            <a:r>
              <a:rPr lang="en-US" sz="660" b="0" i="0" u="none" strike="noStrike" cap="none" dirty="0">
                <a:solidFill>
                  <a:schemeClr val="dk1"/>
                </a:solidFill>
                <a:latin typeface="Calibri"/>
                <a:ea typeface="Calibri"/>
                <a:cs typeface="Calibri"/>
                <a:sym typeface="Calibri"/>
              </a:rPr>
              <a:t>Created by AMB 5.18.23</a:t>
            </a:r>
            <a:endParaRPr dirty="0"/>
          </a:p>
        </p:txBody>
      </p:sp>
      <p:sp>
        <p:nvSpPr>
          <p:cNvPr id="113" name="Google Shape;113;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4" name="Google Shape;114;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5" name="Google Shape;115;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6" name="Google Shape;116;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7" name="Google Shape;117;p13"/>
          <p:cNvSpPr txBox="1"/>
          <p:nvPr/>
        </p:nvSpPr>
        <p:spPr>
          <a:xfrm>
            <a:off x="1996010" y="4290855"/>
            <a:ext cx="1486984" cy="296863"/>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100">
                <a:solidFill>
                  <a:schemeClr val="dk1"/>
                </a:solidFill>
                <a:latin typeface="Calibri"/>
                <a:ea typeface="Calibri"/>
                <a:cs typeface="Calibri"/>
                <a:sym typeface="Calibri"/>
              </a:rPr>
              <a:t>Data from 2021-2022</a:t>
            </a:r>
            <a:endParaRPr sz="1210">
              <a:solidFill>
                <a:schemeClr val="dk1"/>
              </a:solidFill>
              <a:latin typeface="Calibri"/>
              <a:ea typeface="Calibri"/>
              <a:cs typeface="Calibri"/>
              <a:sym typeface="Calibri"/>
            </a:endParaRPr>
          </a:p>
          <a:p>
            <a:pPr marL="0" marR="0" lvl="0" indent="0" algn="l" rtl="0">
              <a:lnSpc>
                <a:spcPct val="107000"/>
              </a:lnSpc>
              <a:spcBef>
                <a:spcPts val="880"/>
              </a:spcBef>
              <a:spcAft>
                <a:spcPts val="0"/>
              </a:spcAft>
              <a:buNone/>
            </a:pPr>
            <a:r>
              <a:rPr lang="en-US" sz="1100">
                <a:solidFill>
                  <a:schemeClr val="dk1"/>
                </a:solidFill>
                <a:latin typeface="Calibri"/>
                <a:ea typeface="Calibri"/>
                <a:cs typeface="Calibri"/>
                <a:sym typeface="Calibri"/>
              </a:rPr>
              <a:t> </a:t>
            </a:r>
            <a:endParaRPr sz="1210">
              <a:solidFill>
                <a:schemeClr val="dk1"/>
              </a:solidFill>
              <a:latin typeface="Calibri"/>
              <a:ea typeface="Calibri"/>
              <a:cs typeface="Calibri"/>
              <a:sym typeface="Calibri"/>
            </a:endParaRPr>
          </a:p>
        </p:txBody>
      </p:sp>
      <p:pic>
        <p:nvPicPr>
          <p:cNvPr id="118" name="Google Shape;118;p13"/>
          <p:cNvPicPr preferRelativeResize="0"/>
          <p:nvPr/>
        </p:nvPicPr>
        <p:blipFill rotWithShape="1">
          <a:blip r:embed="rId12">
            <a:alphaModFix/>
          </a:blip>
          <a:srcRect/>
          <a:stretch/>
        </p:blipFill>
        <p:spPr>
          <a:xfrm>
            <a:off x="3936130" y="9699375"/>
            <a:ext cx="303987" cy="170993"/>
          </a:xfrm>
          <a:prstGeom prst="rect">
            <a:avLst/>
          </a:prstGeom>
          <a:noFill/>
          <a:ln>
            <a:noFill/>
          </a:ln>
        </p:spPr>
      </p:pic>
      <p:pic>
        <p:nvPicPr>
          <p:cNvPr id="119" name="Google Shape;119;p13"/>
          <p:cNvPicPr preferRelativeResize="0"/>
          <p:nvPr/>
        </p:nvPicPr>
        <p:blipFill rotWithShape="1">
          <a:blip r:embed="rId13">
            <a:alphaModFix/>
          </a:blip>
          <a:srcRect/>
          <a:stretch/>
        </p:blipFill>
        <p:spPr>
          <a:xfrm>
            <a:off x="1256518" y="9626607"/>
            <a:ext cx="534499" cy="406266"/>
          </a:xfrm>
          <a:prstGeom prst="rect">
            <a:avLst/>
          </a:prstGeom>
          <a:noFill/>
          <a:ln>
            <a:noFill/>
          </a:ln>
        </p:spPr>
      </p:pic>
      <p:pic>
        <p:nvPicPr>
          <p:cNvPr id="120" name="Google Shape;120;p13" descr="Text&#10;&#10;Description automatically generated"/>
          <p:cNvPicPr preferRelativeResize="0"/>
          <p:nvPr/>
        </p:nvPicPr>
        <p:blipFill rotWithShape="1">
          <a:blip r:embed="rId14">
            <a:alphaModFix/>
          </a:blip>
          <a:srcRect/>
          <a:stretch/>
        </p:blipFill>
        <p:spPr>
          <a:xfrm>
            <a:off x="2790811" y="9661087"/>
            <a:ext cx="531917" cy="302528"/>
          </a:xfrm>
          <a:prstGeom prst="rect">
            <a:avLst/>
          </a:prstGeom>
          <a:noFill/>
          <a:ln>
            <a:noFill/>
          </a:ln>
        </p:spPr>
      </p:pic>
      <p:pic>
        <p:nvPicPr>
          <p:cNvPr id="121" name="Google Shape;121;p13" descr="Logo, company name&#10;&#10;Description automatically generated"/>
          <p:cNvPicPr preferRelativeResize="0"/>
          <p:nvPr/>
        </p:nvPicPr>
        <p:blipFill rotWithShape="1">
          <a:blip r:embed="rId15">
            <a:alphaModFix/>
          </a:blip>
          <a:srcRect/>
          <a:stretch/>
        </p:blipFill>
        <p:spPr>
          <a:xfrm>
            <a:off x="1865070" y="9372165"/>
            <a:ext cx="852145" cy="852145"/>
          </a:xfrm>
          <a:prstGeom prst="rect">
            <a:avLst/>
          </a:prstGeom>
          <a:noFill/>
          <a:ln>
            <a:noFill/>
          </a:ln>
        </p:spPr>
      </p:pic>
      <p:pic>
        <p:nvPicPr>
          <p:cNvPr id="122" name="Google Shape;122;p13" descr="Logo&#10;&#10;Description automatically generated"/>
          <p:cNvPicPr preferRelativeResize="0"/>
          <p:nvPr/>
        </p:nvPicPr>
        <p:blipFill rotWithShape="1">
          <a:blip r:embed="rId16">
            <a:alphaModFix/>
          </a:blip>
          <a:srcRect/>
          <a:stretch/>
        </p:blipFill>
        <p:spPr>
          <a:xfrm>
            <a:off x="3396324" y="9604573"/>
            <a:ext cx="466210" cy="398149"/>
          </a:xfrm>
          <a:prstGeom prst="rect">
            <a:avLst/>
          </a:prstGeom>
          <a:noFill/>
          <a:ln>
            <a:noFill/>
          </a:ln>
        </p:spPr>
      </p:pic>
      <p:sp>
        <p:nvSpPr>
          <p:cNvPr id="123" name="Google Shape;123;p13"/>
          <p:cNvSpPr/>
          <p:nvPr/>
        </p:nvSpPr>
        <p:spPr>
          <a:xfrm>
            <a:off x="5081364" y="1491726"/>
            <a:ext cx="2295348" cy="281229"/>
          </a:xfrm>
          <a:prstGeom prst="rect">
            <a:avLst/>
          </a:prstGeom>
          <a:solidFill>
            <a:srgbClr val="EF643E"/>
          </a:solidFill>
          <a:ln w="127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Gadsden County, FL</a:t>
            </a:r>
            <a:endParaRPr/>
          </a:p>
        </p:txBody>
      </p:sp>
      <p:sp>
        <p:nvSpPr>
          <p:cNvPr id="124" name="Google Shape;124;p13"/>
          <p:cNvSpPr/>
          <p:nvPr/>
        </p:nvSpPr>
        <p:spPr>
          <a:xfrm>
            <a:off x="369139" y="2394544"/>
            <a:ext cx="1316538" cy="330443"/>
          </a:xfrm>
          <a:prstGeom prst="parallelogram">
            <a:avLst>
              <a:gd name="adj" fmla="val 25000"/>
            </a:avLst>
          </a:prstGeom>
          <a:solidFill>
            <a:srgbClr val="1B6F59"/>
          </a:solidFill>
          <a:ln w="1587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SALARY</a:t>
            </a:r>
            <a:endParaRPr/>
          </a:p>
        </p:txBody>
      </p:sp>
      <p:pic>
        <p:nvPicPr>
          <p:cNvPr id="3" name="Picture 2">
            <a:extLst>
              <a:ext uri="{FF2B5EF4-FFF2-40B4-BE49-F238E27FC236}">
                <a16:creationId xmlns:a16="http://schemas.microsoft.com/office/drawing/2014/main" id="{822DE812-BCDD-114A-AA03-ADA40D10A8B1}"/>
              </a:ext>
            </a:extLst>
          </p:cNvPr>
          <p:cNvPicPr>
            <a:picLocks noChangeAspect="1"/>
          </p:cNvPicPr>
          <p:nvPr/>
        </p:nvPicPr>
        <p:blipFill rotWithShape="1">
          <a:blip r:embed="rId17">
            <a:extLst>
              <a:ext uri="{28A0092B-C50C-407E-A947-70E740481C1C}">
                <a14:useLocalDpi xmlns:a14="http://schemas.microsoft.com/office/drawing/2010/main" val="0"/>
              </a:ext>
            </a:extLst>
          </a:blip>
          <a:srcRect l="4862" r="3124" b="16898"/>
          <a:stretch/>
        </p:blipFill>
        <p:spPr bwMode="auto">
          <a:xfrm>
            <a:off x="4776133" y="5459692"/>
            <a:ext cx="2569800" cy="186471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pic>
        <p:nvPicPr>
          <p:cNvPr id="2" name="Picture 1">
            <a:extLst>
              <a:ext uri="{FF2B5EF4-FFF2-40B4-BE49-F238E27FC236}">
                <a16:creationId xmlns:a16="http://schemas.microsoft.com/office/drawing/2014/main" id="{352C7628-C272-32F2-E634-E4474C6E8B73}"/>
              </a:ext>
            </a:extLst>
          </p:cNvPr>
          <p:cNvPicPr>
            <a:picLocks noChangeAspect="1"/>
          </p:cNvPicPr>
          <p:nvPr/>
        </p:nvPicPr>
        <p:blipFill rotWithShape="1">
          <a:blip r:embed="rId18">
            <a:extLst>
              <a:ext uri="{28A0092B-C50C-407E-A947-70E740481C1C}">
                <a14:useLocalDpi xmlns:a14="http://schemas.microsoft.com/office/drawing/2010/main" val="0"/>
              </a:ext>
            </a:extLst>
          </a:blip>
          <a:srcRect l="13889" b="14120"/>
          <a:stretch/>
        </p:blipFill>
        <p:spPr bwMode="auto">
          <a:xfrm>
            <a:off x="2040431" y="5512700"/>
            <a:ext cx="2541736" cy="18479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sp>
        <p:nvSpPr>
          <p:cNvPr id="125" name="Google Shape;125;p13"/>
          <p:cNvSpPr txBox="1"/>
          <p:nvPr/>
        </p:nvSpPr>
        <p:spPr>
          <a:xfrm>
            <a:off x="2737173" y="1871672"/>
            <a:ext cx="4655878" cy="49859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Teachers in the US </a:t>
            </a:r>
            <a:r>
              <a:rPr lang="en-US" sz="1320" b="1">
                <a:solidFill>
                  <a:schemeClr val="dk1"/>
                </a:solidFill>
                <a:latin typeface="Open Sans"/>
                <a:ea typeface="Open Sans"/>
                <a:cs typeface="Open Sans"/>
                <a:sym typeface="Open Sans"/>
              </a:rPr>
              <a:t>rate their lives better </a:t>
            </a:r>
            <a:endParaRPr/>
          </a:p>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than all other occupation groups, trailing only physicians.</a:t>
            </a:r>
            <a:endParaRPr/>
          </a:p>
        </p:txBody>
      </p:sp>
      <p:sp>
        <p:nvSpPr>
          <p:cNvPr id="126" name="Google Shape;126;p13"/>
          <p:cNvSpPr/>
          <p:nvPr/>
        </p:nvSpPr>
        <p:spPr>
          <a:xfrm>
            <a:off x="389721" y="4771389"/>
            <a:ext cx="1405555" cy="330443"/>
          </a:xfrm>
          <a:prstGeom prst="parallelogram">
            <a:avLst>
              <a:gd name="adj" fmla="val 25000"/>
            </a:avLst>
          </a:prstGeom>
          <a:solidFill>
            <a:srgbClr val="2B4FC5"/>
          </a:solidFill>
          <a:ln w="15875" cap="flat" cmpd="sng">
            <a:solidFill>
              <a:srgbClr val="2C9CC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HOUSING</a:t>
            </a:r>
            <a:endParaRPr/>
          </a:p>
        </p:txBody>
      </p:sp>
      <p:sp>
        <p:nvSpPr>
          <p:cNvPr id="127" name="Google Shape;127;p13"/>
          <p:cNvSpPr/>
          <p:nvPr/>
        </p:nvSpPr>
        <p:spPr>
          <a:xfrm>
            <a:off x="5412758" y="7200920"/>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b="1" dirty="0">
                <a:solidFill>
                  <a:schemeClr val="lt1"/>
                </a:solidFill>
                <a:latin typeface="Calibri"/>
                <a:cs typeface="Calibri"/>
                <a:sym typeface="Calibri"/>
              </a:rPr>
              <a:t>$260,000</a:t>
            </a:r>
            <a:endParaRPr dirty="0"/>
          </a:p>
        </p:txBody>
      </p:sp>
      <p:sp>
        <p:nvSpPr>
          <p:cNvPr id="128" name="Google Shape;128;p13"/>
          <p:cNvSpPr/>
          <p:nvPr/>
        </p:nvSpPr>
        <p:spPr>
          <a:xfrm>
            <a:off x="2697432" y="7226468"/>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b="1" dirty="0">
                <a:solidFill>
                  <a:schemeClr val="lt1"/>
                </a:solidFill>
                <a:latin typeface="Calibri"/>
                <a:cs typeface="Calibri"/>
                <a:sym typeface="Calibri"/>
              </a:rPr>
              <a:t>$185,000</a:t>
            </a:r>
            <a:endParaRPr dirty="0"/>
          </a:p>
        </p:txBody>
      </p:sp>
      <p:sp>
        <p:nvSpPr>
          <p:cNvPr id="129" name="Google Shape;129;p13"/>
          <p:cNvSpPr txBox="1"/>
          <p:nvPr/>
        </p:nvSpPr>
        <p:spPr>
          <a:xfrm>
            <a:off x="4704618" y="7440969"/>
            <a:ext cx="2627631"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aseline="30000">
                <a:solidFill>
                  <a:srgbClr val="272D41"/>
                </a:solidFill>
                <a:latin typeface="Calibri"/>
                <a:ea typeface="Calibri"/>
                <a:cs typeface="Calibri"/>
                <a:sym typeface="Calibri"/>
              </a:rPr>
              <a:t>★</a:t>
            </a:r>
            <a:r>
              <a:rPr lang="en-US" sz="800">
                <a:solidFill>
                  <a:schemeClr val="dk1"/>
                </a:solidFill>
                <a:latin typeface="Calibri"/>
                <a:ea typeface="Calibri"/>
                <a:cs typeface="Calibri"/>
                <a:sym typeface="Calibri"/>
              </a:rPr>
              <a:t>With a 20% down payment, spending 36% of their income on housing</a:t>
            </a:r>
            <a:endParaRPr/>
          </a:p>
        </p:txBody>
      </p:sp>
      <p:sp>
        <p:nvSpPr>
          <p:cNvPr id="130" name="Google Shape;130;p13"/>
          <p:cNvSpPr/>
          <p:nvPr/>
        </p:nvSpPr>
        <p:spPr>
          <a:xfrm>
            <a:off x="369139" y="8043386"/>
            <a:ext cx="1778780" cy="330443"/>
          </a:xfrm>
          <a:prstGeom prst="parallelogram">
            <a:avLst>
              <a:gd name="adj" fmla="val 25000"/>
            </a:avLst>
          </a:prstGeom>
          <a:solidFill>
            <a:srgbClr val="B64389"/>
          </a:solidFill>
          <a:ln w="15875" cap="flat" cmpd="sng">
            <a:solidFill>
              <a:srgbClr val="2B4F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RETIREMENT</a:t>
            </a:r>
            <a:endParaRPr/>
          </a:p>
        </p:txBody>
      </p:sp>
      <p:sp>
        <p:nvSpPr>
          <p:cNvPr id="131" name="Google Shape;131;p13"/>
          <p:cNvSpPr txBox="1"/>
          <p:nvPr/>
        </p:nvSpPr>
        <p:spPr>
          <a:xfrm>
            <a:off x="2227394" y="8357408"/>
            <a:ext cx="5958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59</a:t>
            </a:r>
            <a:endParaRPr/>
          </a:p>
        </p:txBody>
      </p:sp>
      <p:sp>
        <p:nvSpPr>
          <p:cNvPr id="132" name="Google Shape;132;p13"/>
          <p:cNvSpPr txBox="1"/>
          <p:nvPr/>
        </p:nvSpPr>
        <p:spPr>
          <a:xfrm>
            <a:off x="2289705" y="9086906"/>
            <a:ext cx="4707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63</a:t>
            </a:r>
            <a:endParaRPr/>
          </a:p>
        </p:txBody>
      </p:sp>
      <p:sp>
        <p:nvSpPr>
          <p:cNvPr id="133" name="Google Shape;133;p13"/>
          <p:cNvSpPr txBox="1"/>
          <p:nvPr/>
        </p:nvSpPr>
        <p:spPr>
          <a:xfrm>
            <a:off x="2723641" y="8331160"/>
            <a:ext cx="11286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Teacher average retirement age</a:t>
            </a:r>
            <a:endParaRPr/>
          </a:p>
        </p:txBody>
      </p:sp>
      <p:sp>
        <p:nvSpPr>
          <p:cNvPr id="134" name="Google Shape;134;p13"/>
          <p:cNvSpPr txBox="1"/>
          <p:nvPr/>
        </p:nvSpPr>
        <p:spPr>
          <a:xfrm>
            <a:off x="2705818" y="9038849"/>
            <a:ext cx="12675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All careers average retirement age</a:t>
            </a:r>
            <a:endParaRPr/>
          </a:p>
        </p:txBody>
      </p:sp>
      <p:sp>
        <p:nvSpPr>
          <p:cNvPr id="135" name="Google Shape;135;p13"/>
          <p:cNvSpPr txBox="1"/>
          <p:nvPr/>
        </p:nvSpPr>
        <p:spPr>
          <a:xfrm>
            <a:off x="2086063" y="2518049"/>
            <a:ext cx="168352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Base Salary</a:t>
            </a:r>
            <a:endParaRPr/>
          </a:p>
        </p:txBody>
      </p:sp>
      <p:sp>
        <p:nvSpPr>
          <p:cNvPr id="136" name="Google Shape;136;p13"/>
          <p:cNvSpPr txBox="1"/>
          <p:nvPr/>
        </p:nvSpPr>
        <p:spPr>
          <a:xfrm>
            <a:off x="5552099" y="2499038"/>
            <a:ext cx="68953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Plus</a:t>
            </a:r>
            <a:endParaRPr/>
          </a:p>
        </p:txBody>
      </p:sp>
      <p:sp>
        <p:nvSpPr>
          <p:cNvPr id="137" name="Google Shape;137;p13"/>
          <p:cNvSpPr txBox="1"/>
          <p:nvPr/>
        </p:nvSpPr>
        <p:spPr>
          <a:xfrm>
            <a:off x="6430919" y="2775284"/>
            <a:ext cx="1135923"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LARGE</a:t>
            </a:r>
            <a:endParaRPr/>
          </a:p>
          <a:p>
            <a:pPr marL="0" marR="0" lvl="0" indent="0" algn="l" rtl="0">
              <a:spcBef>
                <a:spcPts val="0"/>
              </a:spcBef>
              <a:spcAft>
                <a:spcPts val="0"/>
              </a:spcAft>
              <a:buNone/>
            </a:pPr>
            <a:r>
              <a:rPr lang="en-US" sz="1000" b="1">
                <a:solidFill>
                  <a:schemeClr val="dk1"/>
                </a:solidFill>
                <a:latin typeface="Calibri"/>
                <a:ea typeface="Calibri"/>
                <a:cs typeface="Calibri"/>
                <a:sym typeface="Calibri"/>
              </a:rPr>
              <a:t>COMMITMENTS</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head coach, debate, or band</a:t>
            </a:r>
            <a:endParaRPr/>
          </a:p>
        </p:txBody>
      </p:sp>
      <p:sp>
        <p:nvSpPr>
          <p:cNvPr id="138" name="Google Shape;138;p13"/>
          <p:cNvSpPr txBox="1"/>
          <p:nvPr/>
        </p:nvSpPr>
        <p:spPr>
          <a:xfrm>
            <a:off x="5631609" y="4565628"/>
            <a:ext cx="185820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SMALL COMMITMENTS</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robotics club or yearbook</a:t>
            </a:r>
            <a:endParaRPr/>
          </a:p>
        </p:txBody>
      </p:sp>
      <p:sp>
        <p:nvSpPr>
          <p:cNvPr id="139" name="Google Shape;139;p13"/>
          <p:cNvSpPr/>
          <p:nvPr/>
        </p:nvSpPr>
        <p:spPr>
          <a:xfrm>
            <a:off x="2280165" y="5171285"/>
            <a:ext cx="2019717" cy="450161"/>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dirty="0">
                <a:solidFill>
                  <a:schemeClr val="lt1"/>
                </a:solidFill>
                <a:latin typeface="Calibri"/>
                <a:ea typeface="Calibri"/>
                <a:cs typeface="Calibri"/>
                <a:sym typeface="Calibri"/>
              </a:rPr>
              <a:t>A salary of </a:t>
            </a:r>
            <a:r>
              <a:rPr lang="en-US" b="1" dirty="0">
                <a:solidFill>
                  <a:schemeClr val="lt1"/>
                </a:solidFill>
                <a:latin typeface="Calibri"/>
                <a:ea typeface="Calibri"/>
                <a:cs typeface="Calibri"/>
                <a:sym typeface="Calibri"/>
              </a:rPr>
              <a:t>$45,000</a:t>
            </a:r>
            <a:r>
              <a:rPr lang="en-US" sz="1400" b="1" dirty="0">
                <a:solidFill>
                  <a:schemeClr val="lt1"/>
                </a:solidFill>
                <a:latin typeface="Calibri"/>
                <a:ea typeface="Calibri"/>
                <a:cs typeface="Calibri"/>
                <a:sym typeface="Calibri"/>
              </a:rPr>
              <a:t> </a:t>
            </a:r>
            <a:r>
              <a:rPr lang="en-US" sz="1400" dirty="0">
                <a:solidFill>
                  <a:schemeClr val="lt1"/>
                </a:solidFill>
                <a:latin typeface="Calibri"/>
                <a:ea typeface="Calibri"/>
                <a:cs typeface="Calibri"/>
                <a:sym typeface="Calibri"/>
              </a:rPr>
              <a:t>can buy a home like this:</a:t>
            </a:r>
            <a:r>
              <a:rPr lang="en-US" sz="1400" baseline="30000" dirty="0">
                <a:solidFill>
                  <a:schemeClr val="lt1"/>
                </a:solidFill>
                <a:latin typeface="Calibri"/>
                <a:ea typeface="Calibri"/>
                <a:cs typeface="Calibri"/>
                <a:sym typeface="Calibri"/>
              </a:rPr>
              <a:t>★</a:t>
            </a:r>
            <a:endParaRPr sz="1400" dirty="0">
              <a:solidFill>
                <a:schemeClr val="lt1"/>
              </a:solidFill>
              <a:latin typeface="Calibri"/>
              <a:ea typeface="Calibri"/>
              <a:cs typeface="Calibri"/>
              <a:sym typeface="Calibri"/>
            </a:endParaRPr>
          </a:p>
        </p:txBody>
      </p:sp>
      <p:sp>
        <p:nvSpPr>
          <p:cNvPr id="140" name="Google Shape;140;p13"/>
          <p:cNvSpPr/>
          <p:nvPr/>
        </p:nvSpPr>
        <p:spPr>
          <a:xfrm>
            <a:off x="5024680" y="5144883"/>
            <a:ext cx="2019717" cy="447976"/>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dirty="0">
                <a:solidFill>
                  <a:schemeClr val="lt1"/>
                </a:solidFill>
                <a:latin typeface="Calibri"/>
                <a:ea typeface="Calibri"/>
                <a:cs typeface="Calibri"/>
                <a:sym typeface="Calibri"/>
              </a:rPr>
              <a:t>A salary of </a:t>
            </a:r>
            <a:r>
              <a:rPr lang="en-US" b="1" dirty="0">
                <a:solidFill>
                  <a:schemeClr val="lt1"/>
                </a:solidFill>
                <a:latin typeface="Calibri"/>
                <a:ea typeface="Calibri"/>
                <a:cs typeface="Calibri"/>
                <a:sym typeface="Calibri"/>
              </a:rPr>
              <a:t>$47,500</a:t>
            </a:r>
            <a:r>
              <a:rPr lang="en-US" sz="1400" b="1" dirty="0">
                <a:solidFill>
                  <a:schemeClr val="lt1"/>
                </a:solidFill>
                <a:latin typeface="Calibri"/>
                <a:ea typeface="Calibri"/>
                <a:cs typeface="Calibri"/>
                <a:sym typeface="Calibri"/>
              </a:rPr>
              <a:t> </a:t>
            </a:r>
            <a:r>
              <a:rPr lang="en-US" sz="1400" dirty="0">
                <a:solidFill>
                  <a:schemeClr val="lt1"/>
                </a:solidFill>
                <a:latin typeface="Calibri"/>
                <a:ea typeface="Calibri"/>
                <a:cs typeface="Calibri"/>
                <a:sym typeface="Calibri"/>
              </a:rPr>
              <a:t>can buy a home like this:</a:t>
            </a:r>
            <a:r>
              <a:rPr lang="en-US" sz="1400" baseline="30000" dirty="0">
                <a:solidFill>
                  <a:schemeClr val="lt1"/>
                </a:solidFill>
                <a:latin typeface="Calibri"/>
                <a:ea typeface="Calibri"/>
                <a:cs typeface="Calibri"/>
                <a:sym typeface="Calibri"/>
              </a:rPr>
              <a:t> ★</a:t>
            </a:r>
            <a:endParaRPr sz="1400" dirty="0">
              <a:solidFill>
                <a:schemeClr val="lt1"/>
              </a:solidFill>
              <a:latin typeface="Calibri"/>
              <a:ea typeface="Calibri"/>
              <a:cs typeface="Calibri"/>
              <a:sym typeface="Calibri"/>
            </a:endParaRPr>
          </a:p>
        </p:txBody>
      </p:sp>
      <p:sp>
        <p:nvSpPr>
          <p:cNvPr id="141" name="Google Shape;141;p13"/>
          <p:cNvSpPr txBox="1"/>
          <p:nvPr/>
        </p:nvSpPr>
        <p:spPr>
          <a:xfrm>
            <a:off x="5625730" y="2944640"/>
            <a:ext cx="765600" cy="738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b="1">
                <a:solidFill>
                  <a:srgbClr val="814892"/>
                </a:solidFill>
                <a:latin typeface="Calibri"/>
                <a:ea typeface="Calibri"/>
                <a:cs typeface="Calibri"/>
                <a:sym typeface="Calibri"/>
              </a:rPr>
              <a:t>$1,524-$3,811</a:t>
            </a:r>
            <a:endParaRPr/>
          </a:p>
        </p:txBody>
      </p:sp>
      <p:sp>
        <p:nvSpPr>
          <p:cNvPr id="142" name="Google Shape;142;p13"/>
          <p:cNvSpPr txBox="1"/>
          <p:nvPr/>
        </p:nvSpPr>
        <p:spPr>
          <a:xfrm>
            <a:off x="6430919" y="4055504"/>
            <a:ext cx="927900" cy="52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b="1">
                <a:solidFill>
                  <a:srgbClr val="814892"/>
                </a:solidFill>
                <a:latin typeface="Calibri"/>
                <a:ea typeface="Calibri"/>
                <a:cs typeface="Calibri"/>
                <a:sym typeface="Calibri"/>
              </a:rPr>
              <a:t>$1,143-$1,905</a:t>
            </a:r>
            <a:endParaRPr/>
          </a:p>
        </p:txBody>
      </p:sp>
      <p:cxnSp>
        <p:nvCxnSpPr>
          <p:cNvPr id="143" name="Google Shape;143;p13"/>
          <p:cNvCxnSpPr/>
          <p:nvPr/>
        </p:nvCxnSpPr>
        <p:spPr>
          <a:xfrm>
            <a:off x="3132398" y="2658837"/>
            <a:ext cx="357724" cy="0"/>
          </a:xfrm>
          <a:prstGeom prst="straightConnector1">
            <a:avLst/>
          </a:prstGeom>
          <a:noFill/>
          <a:ln w="28575" cap="flat" cmpd="sng">
            <a:solidFill>
              <a:srgbClr val="AD79BD"/>
            </a:solidFill>
            <a:prstDash val="solid"/>
            <a:miter lim="800000"/>
            <a:headEnd type="none" w="sm" len="sm"/>
            <a:tailEnd type="triangle" w="med" len="med"/>
          </a:ln>
        </p:spPr>
      </p:cxnSp>
      <p:pic>
        <p:nvPicPr>
          <p:cNvPr id="144" name="Google Shape;144;p13" descr="Qr code&#10;&#10;Description automatically generated"/>
          <p:cNvPicPr preferRelativeResize="0"/>
          <p:nvPr/>
        </p:nvPicPr>
        <p:blipFill rotWithShape="1">
          <a:blip r:embed="rId19">
            <a:alphaModFix/>
          </a:blip>
          <a:srcRect/>
          <a:stretch/>
        </p:blipFill>
        <p:spPr>
          <a:xfrm>
            <a:off x="6806594" y="8633922"/>
            <a:ext cx="718989" cy="718989"/>
          </a:xfrm>
          <a:prstGeom prst="rect">
            <a:avLst/>
          </a:prstGeom>
          <a:noFill/>
          <a:ln>
            <a:noFill/>
          </a:ln>
        </p:spPr>
      </p:pic>
      <p:pic>
        <p:nvPicPr>
          <p:cNvPr id="145" name="Google Shape;145;p13" descr="A picture containing clock&#10;&#10;Description automatically generated"/>
          <p:cNvPicPr preferRelativeResize="0"/>
          <p:nvPr/>
        </p:nvPicPr>
        <p:blipFill rotWithShape="1">
          <a:blip r:embed="rId20">
            <a:alphaModFix/>
          </a:blip>
          <a:srcRect/>
          <a:stretch/>
        </p:blipFill>
        <p:spPr>
          <a:xfrm>
            <a:off x="2440511" y="7856954"/>
            <a:ext cx="616258" cy="616258"/>
          </a:xfrm>
          <a:prstGeom prst="rect">
            <a:avLst/>
          </a:prstGeom>
          <a:noFill/>
          <a:ln>
            <a:noFill/>
          </a:ln>
        </p:spPr>
      </p:pic>
      <p:sp>
        <p:nvSpPr>
          <p:cNvPr id="146" name="Google Shape;146;p13"/>
          <p:cNvSpPr txBox="1"/>
          <p:nvPr/>
        </p:nvSpPr>
        <p:spPr>
          <a:xfrm>
            <a:off x="396250" y="8467538"/>
            <a:ext cx="1710198"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Most teaching jobs have better retirement benefits than other jobs you can get with the same degree.</a:t>
            </a:r>
            <a:endParaRPr/>
          </a:p>
        </p:txBody>
      </p:sp>
      <p:pic>
        <p:nvPicPr>
          <p:cNvPr id="147" name="Google Shape;147;p13" descr="Graphical user interface&#10;&#10;Description automatically generated"/>
          <p:cNvPicPr preferRelativeResize="0"/>
          <p:nvPr/>
        </p:nvPicPr>
        <p:blipFill rotWithShape="1">
          <a:blip r:embed="rId21">
            <a:alphaModFix/>
          </a:blip>
          <a:srcRect l="60133" b="31866"/>
          <a:stretch/>
        </p:blipFill>
        <p:spPr>
          <a:xfrm>
            <a:off x="6008538" y="8681505"/>
            <a:ext cx="763846" cy="502446"/>
          </a:xfrm>
          <a:prstGeom prst="rect">
            <a:avLst/>
          </a:prstGeom>
          <a:noFill/>
          <a:ln>
            <a:noFill/>
          </a:ln>
        </p:spPr>
      </p:pic>
      <p:sp>
        <p:nvSpPr>
          <p:cNvPr id="148" name="Google Shape;148;p13"/>
          <p:cNvSpPr txBox="1"/>
          <p:nvPr/>
        </p:nvSpPr>
        <p:spPr>
          <a:xfrm>
            <a:off x="2267044" y="8731345"/>
            <a:ext cx="17103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cap="none">
                <a:solidFill>
                  <a:srgbClr val="B64389"/>
                </a:solidFill>
                <a:latin typeface="Open Sans ExtraBold"/>
                <a:ea typeface="Open Sans ExtraBold"/>
                <a:cs typeface="Open Sans ExtraBold"/>
                <a:sym typeface="Open Sans ExtraBold"/>
              </a:rPr>
              <a:t>4 YEARS EARLIER </a:t>
            </a:r>
            <a:endParaRPr/>
          </a:p>
        </p:txBody>
      </p:sp>
      <p:sp>
        <p:nvSpPr>
          <p:cNvPr id="149" name="Google Shape;149;p13"/>
          <p:cNvSpPr txBox="1"/>
          <p:nvPr/>
        </p:nvSpPr>
        <p:spPr>
          <a:xfrm>
            <a:off x="3482996" y="9367414"/>
            <a:ext cx="4290900" cy="21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chemeClr val="dk1"/>
                </a:solidFill>
                <a:latin typeface="Calibri"/>
                <a:ea typeface="Calibri"/>
                <a:cs typeface="Calibri"/>
                <a:sym typeface="Calibri"/>
              </a:rPr>
              <a:t>*U.S. Bureau of Labor and Statistics, Zillow, U.S. Department of Housing and Urban Development</a:t>
            </a:r>
            <a:endParaRPr/>
          </a:p>
        </p:txBody>
      </p:sp>
      <p:pic>
        <p:nvPicPr>
          <p:cNvPr id="150" name="Google Shape;150;p13"/>
          <p:cNvPicPr preferRelativeResize="0"/>
          <p:nvPr/>
        </p:nvPicPr>
        <p:blipFill rotWithShape="1">
          <a:blip r:embed="rId22">
            <a:alphaModFix/>
          </a:blip>
          <a:srcRect/>
          <a:stretch/>
        </p:blipFill>
        <p:spPr>
          <a:xfrm>
            <a:off x="6560709" y="3475945"/>
            <a:ext cx="652329" cy="445047"/>
          </a:xfrm>
          <a:prstGeom prst="rect">
            <a:avLst/>
          </a:prstGeom>
          <a:noFill/>
          <a:ln>
            <a:noFill/>
          </a:ln>
        </p:spPr>
      </p:pic>
      <p:pic>
        <p:nvPicPr>
          <p:cNvPr id="151" name="Google Shape;151;p13"/>
          <p:cNvPicPr preferRelativeResize="0"/>
          <p:nvPr/>
        </p:nvPicPr>
        <p:blipFill rotWithShape="1">
          <a:blip r:embed="rId23">
            <a:alphaModFix/>
          </a:blip>
          <a:srcRect/>
          <a:stretch/>
        </p:blipFill>
        <p:spPr>
          <a:xfrm>
            <a:off x="5704973" y="3724882"/>
            <a:ext cx="573074" cy="829128"/>
          </a:xfrm>
          <a:prstGeom prst="rect">
            <a:avLst/>
          </a:prstGeom>
          <a:noFill/>
          <a:ln>
            <a:noFill/>
          </a:ln>
        </p:spPr>
      </p:pic>
      <p:pic>
        <p:nvPicPr>
          <p:cNvPr id="153" name="Google Shape;153;p13"/>
          <p:cNvPicPr preferRelativeResize="0"/>
          <p:nvPr/>
        </p:nvPicPr>
        <p:blipFill>
          <a:blip r:embed="rId24">
            <a:alphaModFix/>
          </a:blip>
          <a:stretch>
            <a:fillRect/>
          </a:stretch>
        </p:blipFill>
        <p:spPr>
          <a:xfrm>
            <a:off x="155650" y="9606326"/>
            <a:ext cx="1056850" cy="358320"/>
          </a:xfrm>
          <a:prstGeom prst="rect">
            <a:avLst/>
          </a:prstGeom>
          <a:noFill/>
          <a:ln>
            <a:noFill/>
          </a:ln>
        </p:spPr>
      </p:pic>
      <p:pic>
        <p:nvPicPr>
          <p:cNvPr id="1026" name="Picture 2" descr="Gadsden County, Florida - Wikipedia">
            <a:extLst>
              <a:ext uri="{FF2B5EF4-FFF2-40B4-BE49-F238E27FC236}">
                <a16:creationId xmlns:a16="http://schemas.microsoft.com/office/drawing/2014/main" id="{847759FC-F6A4-05C1-0B68-41085EB2951E}"/>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178076" y="475586"/>
            <a:ext cx="899164" cy="89616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278</Words>
  <Application>Microsoft Office PowerPoint</Application>
  <PresentationFormat>Custom</PresentationFormat>
  <Paragraphs>41</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Open Sans ExtraBold</vt:lpstr>
      <vt:lpstr>Open Sans</vt:lpstr>
      <vt:lpstr>Calibri</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Allie</dc:creator>
  <cp:lastModifiedBy>Allie Bolter</cp:lastModifiedBy>
  <cp:revision>3</cp:revision>
  <dcterms:modified xsi:type="dcterms:W3CDTF">2023-05-18T15:35:07Z</dcterms:modified>
</cp:coreProperties>
</file>