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68EE61-27B8-4E4E-8555-44FA8C2F3F3F}">
  <a:tblStyle styleId="{4568EE61-27B8-4E4E-8555-44FA8C2F3F3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45" autoAdjust="0"/>
  </p:normalViewPr>
  <p:slideViewPr>
    <p:cSldViewPr snapToGrid="0">
      <p:cViewPr varScale="1">
        <p:scale>
          <a:sx n="76" d="100"/>
          <a:sy n="76" d="100"/>
        </p:scale>
        <p:origin x="9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5/18/23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5/18/23 with 22-23 salaries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5/18/23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5/18/23 with 22-23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507610103"/>
              </p:ext>
            </p:extLst>
          </p:nvPr>
        </p:nvGraphicFramePr>
        <p:xfrm>
          <a:off x="363415" y="2105213"/>
          <a:ext cx="4081250" cy="2317423"/>
        </p:xfrm>
        <a:graphic>
          <a:graphicData uri="http://schemas.openxmlformats.org/drawingml/2006/table">
            <a:tbl>
              <a:tblPr>
                <a:noFill/>
                <a:tableStyleId>{4568EE61-27B8-4E4E-8555-44FA8C2F3F3F}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Escambia County Public Schools </a:t>
                      </a:r>
                      <a:r>
                        <a:rPr lang="en-US" sz="1600" b="1" dirty="0">
                          <a:solidFill>
                            <a:schemeClr val="dk2"/>
                          </a:solidFill>
                          <a:latin typeface="Calibri"/>
                          <a:ea typeface="Calibri"/>
                          <a:cs typeface="Calibri"/>
                          <a:sym typeface="Calibri"/>
                        </a:rPr>
                        <a:t>(22-23)</a:t>
                      </a:r>
                    </a:p>
                    <a:p>
                      <a:pPr marL="0" marR="0" lvl="0" indent="0" algn="l" rtl="0">
                        <a:lnSpc>
                          <a:spcPct val="90000"/>
                        </a:lnSpc>
                        <a:spcBef>
                          <a:spcPts val="0"/>
                        </a:spcBef>
                        <a:spcAft>
                          <a:spcPts val="0"/>
                        </a:spcAft>
                        <a:buClr>
                          <a:schemeClr val="dk2"/>
                        </a:buClr>
                        <a:buSzPts val="2400"/>
                        <a:buFont typeface="Calibri"/>
                        <a:buNone/>
                      </a:pPr>
                      <a:r>
                        <a:rPr lang="en-US" sz="1600" b="1" dirty="0">
                          <a:solidFill>
                            <a:schemeClr val="dk2"/>
                          </a:solidFill>
                          <a:latin typeface="Calibri"/>
                          <a:ea typeface="Calibri"/>
                          <a:cs typeface="Calibri"/>
                          <a:sym typeface="Calibri"/>
                        </a:rPr>
                        <a:t>(using the negotiated $200 performance pay for effective and $400 performance pay for highly effective) </a:t>
                      </a:r>
                      <a:endParaRPr lang="en-US" sz="16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$45,700-$45,900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$47,500 </a:t>
            </a:r>
            <a:r>
              <a:rPr lang="en-US" sz="2400" dirty="0">
                <a:solidFill>
                  <a:srgbClr val="7030A0"/>
                </a:solidFill>
                <a:latin typeface="Arial"/>
                <a:ea typeface="Arial"/>
                <a:cs typeface="Arial"/>
                <a:sym typeface="Arial"/>
              </a:rPr>
              <a:t>= </a:t>
            </a:r>
            <a:r>
              <a:rPr lang="en-US" sz="2400" dirty="0">
                <a:solidFill>
                  <a:srgbClr val="7030A0"/>
                </a:solidFill>
              </a:rPr>
              <a:t>$31.90</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2519164855"/>
              </p:ext>
            </p:extLst>
          </p:nvPr>
        </p:nvGraphicFramePr>
        <p:xfrm>
          <a:off x="363415" y="2105213"/>
          <a:ext cx="5544300" cy="2317423"/>
        </p:xfrm>
        <a:graphic>
          <a:graphicData uri="http://schemas.openxmlformats.org/drawingml/2006/table">
            <a:tbl>
              <a:tblPr>
                <a:noFill/>
                <a:tableStyleId>{4568EE61-27B8-4E4E-8555-44FA8C2F3F3F}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Escambia County Public Schools </a:t>
                      </a:r>
                      <a:r>
                        <a:rPr lang="en-US" sz="1600" b="1" dirty="0">
                          <a:solidFill>
                            <a:schemeClr val="dk2"/>
                          </a:solidFill>
                          <a:latin typeface="Calibri"/>
                          <a:ea typeface="Calibri"/>
                          <a:cs typeface="Calibri"/>
                          <a:sym typeface="Calibri"/>
                        </a:rPr>
                        <a:t>(22-23)</a:t>
                      </a:r>
                    </a:p>
                    <a:p>
                      <a:pPr marL="0" marR="0" lvl="0" indent="0" algn="l" rtl="0">
                        <a:lnSpc>
                          <a:spcPct val="90000"/>
                        </a:lnSpc>
                        <a:spcBef>
                          <a:spcPts val="0"/>
                        </a:spcBef>
                        <a:spcAft>
                          <a:spcPts val="0"/>
                        </a:spcAft>
                        <a:buClr>
                          <a:schemeClr val="dk2"/>
                        </a:buClr>
                        <a:buSzPts val="2400"/>
                        <a:buFont typeface="Calibri"/>
                        <a:buNone/>
                      </a:pPr>
                      <a:r>
                        <a:rPr lang="en-US" sz="1600" b="1" dirty="0">
                          <a:solidFill>
                            <a:schemeClr val="dk2"/>
                          </a:solidFill>
                          <a:latin typeface="Calibri"/>
                          <a:ea typeface="Calibri"/>
                          <a:cs typeface="Calibri"/>
                          <a:sym typeface="Calibri"/>
                        </a:rPr>
                        <a:t>(using the negotiated $200 performance pay for effective and $400 performance pay for highly effective) </a:t>
                      </a:r>
                      <a:endParaRPr lang="en-US" sz="16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$45,700-$45,900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$46,900-$48,100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$45,000 </a:t>
            </a:r>
            <a:r>
              <a:rPr lang="en-US" sz="2400" dirty="0">
                <a:solidFill>
                  <a:srgbClr val="7030A0"/>
                </a:solidFill>
                <a:latin typeface="Arial"/>
                <a:ea typeface="Arial"/>
                <a:cs typeface="Arial"/>
                <a:sym typeface="Arial"/>
              </a:rPr>
              <a:t>= </a:t>
            </a:r>
            <a:r>
              <a:rPr lang="en-US" sz="2400" dirty="0">
                <a:solidFill>
                  <a:srgbClr val="7030A0"/>
                </a:solidFill>
              </a:rPr>
              <a:t>$30.24</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110758970"/>
              </p:ext>
            </p:extLst>
          </p:nvPr>
        </p:nvGraphicFramePr>
        <p:xfrm>
          <a:off x="363415" y="2105213"/>
          <a:ext cx="8470400" cy="2317423"/>
        </p:xfrm>
        <a:graphic>
          <a:graphicData uri="http://schemas.openxmlformats.org/drawingml/2006/table">
            <a:tbl>
              <a:tblPr>
                <a:noFill/>
                <a:tableStyleId>{4568EE61-27B8-4E4E-8555-44FA8C2F3F3F}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Escambia County Public Schools</a:t>
                      </a:r>
                      <a:r>
                        <a:rPr lang="en-US" sz="1600" b="1" dirty="0">
                          <a:solidFill>
                            <a:schemeClr val="dk2"/>
                          </a:solidFill>
                          <a:latin typeface="Calibri"/>
                          <a:ea typeface="Calibri"/>
                          <a:cs typeface="Calibri"/>
                          <a:sym typeface="Calibri"/>
                        </a:rPr>
                        <a:t> (22-23)</a:t>
                      </a:r>
                    </a:p>
                    <a:p>
                      <a:pPr marL="0" marR="0" lvl="0" indent="0" algn="l" rtl="0">
                        <a:lnSpc>
                          <a:spcPct val="90000"/>
                        </a:lnSpc>
                        <a:spcBef>
                          <a:spcPts val="0"/>
                        </a:spcBef>
                        <a:spcAft>
                          <a:spcPts val="0"/>
                        </a:spcAft>
                        <a:buClr>
                          <a:schemeClr val="dk2"/>
                        </a:buClr>
                        <a:buSzPts val="2400"/>
                        <a:buFont typeface="Calibri"/>
                        <a:buNone/>
                      </a:pPr>
                      <a:r>
                        <a:rPr lang="en-US" sz="1600" b="1" dirty="0">
                          <a:solidFill>
                            <a:schemeClr val="dk2"/>
                          </a:solidFill>
                          <a:latin typeface="Calibri"/>
                          <a:ea typeface="Calibri"/>
                          <a:cs typeface="Calibri"/>
                          <a:sym typeface="Calibri"/>
                        </a:rPr>
                        <a:t>(using the negotiated $200 performance pay for effective and $400 performance pay for highly effective) </a:t>
                      </a:r>
                      <a:endParaRPr sz="16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$45,700-$45,900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$46,900-$48,100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$49,650-$50,850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$51,450-$54,650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$ 53,000 </a:t>
            </a:r>
            <a:r>
              <a:rPr lang="en-US" sz="2400" dirty="0">
                <a:solidFill>
                  <a:srgbClr val="7030A0"/>
                </a:solidFill>
                <a:latin typeface="Arial"/>
                <a:ea typeface="Arial"/>
                <a:cs typeface="Arial"/>
                <a:sym typeface="Arial"/>
              </a:rPr>
              <a:t>= </a:t>
            </a:r>
            <a:r>
              <a:rPr lang="en-US" sz="2400" dirty="0">
                <a:solidFill>
                  <a:srgbClr val="7030A0"/>
                </a:solidFill>
              </a:rPr>
              <a:t>$35.61</a:t>
            </a:r>
            <a:r>
              <a:rPr lang="en-US" sz="2400" dirty="0">
                <a:solidFill>
                  <a:srgbClr val="7030A0"/>
                </a:solidFill>
                <a:latin typeface="Arial"/>
                <a:ea typeface="Arial"/>
                <a:cs typeface="Arial"/>
                <a:sym typeface="Arial"/>
              </a:rPr>
              <a:t>/</a:t>
            </a:r>
            <a:r>
              <a:rPr lang="en-US" sz="2400" dirty="0" err="1">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$1,860-$7,280</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$1,540-$3,930</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827</Words>
  <Application>Microsoft Office PowerPoint</Application>
  <PresentationFormat>On-screen Show (4:3)</PresentationFormat>
  <Paragraphs>71</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3</cp:revision>
  <dcterms:modified xsi:type="dcterms:W3CDTF">2023-05-18T22:29:34Z</dcterms:modified>
</cp:coreProperties>
</file>