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402751-CD10-4066-8231-960ECA120292}">
  <a:tblStyle styleId="{72402751-CD10-4066-8231-960ECA1202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50" autoAdjust="0"/>
  </p:normalViewPr>
  <p:slideViewPr>
    <p:cSldViewPr snapToGrid="0">
      <p:cViewPr varScale="1">
        <p:scale>
          <a:sx n="72" d="100"/>
          <a:sy n="72" d="100"/>
        </p:scale>
        <p:origin x="78"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3/13/23</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252703063"/>
              </p:ext>
            </p:extLst>
          </p:nvPr>
        </p:nvGraphicFramePr>
        <p:xfrm>
          <a:off x="363415" y="2105213"/>
          <a:ext cx="4081250" cy="2217646"/>
        </p:xfrm>
        <a:graphic>
          <a:graphicData uri="http://schemas.openxmlformats.org/drawingml/2006/table">
            <a:tbl>
              <a:tblPr>
                <a:noFill/>
                <a:tableStyleId>{72402751-CD10-4066-8231-960ECA120292}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71726">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Bay District Schools</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(22-23) </a:t>
                      </a:r>
                      <a:br>
                        <a:rPr lang="en-US" sz="1600" b="1" u="none" strike="noStrike" cap="none" dirty="0">
                          <a:solidFill>
                            <a:schemeClr val="dk2"/>
                          </a:solidFill>
                          <a:latin typeface="Calibri"/>
                          <a:ea typeface="Calibri"/>
                          <a:cs typeface="Calibri"/>
                          <a:sym typeface="Calibri"/>
                        </a:rPr>
                      </a:br>
                      <a:r>
                        <a:rPr lang="en-US" sz="1600" b="1" u="none" strike="noStrike" cap="none" dirty="0">
                          <a:solidFill>
                            <a:schemeClr val="dk2"/>
                          </a:solidFill>
                          <a:latin typeface="Calibri"/>
                          <a:ea typeface="Calibri"/>
                          <a:cs typeface="Calibri"/>
                          <a:sym typeface="Calibri"/>
                        </a:rPr>
                        <a:t>(based on union negotiated 5% performance pay)</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 one time $5K hiring bonus, one time $1K critical need bonus)</a:t>
                      </a:r>
                      <a:endParaRPr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$47,895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$47,800 </a:t>
            </a:r>
            <a:r>
              <a:rPr lang="en-US" sz="2400" dirty="0">
                <a:solidFill>
                  <a:srgbClr val="7030A0"/>
                </a:solidFill>
                <a:latin typeface="Arial"/>
                <a:ea typeface="Arial"/>
                <a:cs typeface="Arial"/>
                <a:sym typeface="Arial"/>
              </a:rPr>
              <a:t>= </a:t>
            </a:r>
            <a:r>
              <a:rPr lang="en-US" sz="2400" dirty="0">
                <a:solidFill>
                  <a:srgbClr val="7030A0"/>
                </a:solidFill>
              </a:rPr>
              <a:t>$32.12</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1073099386"/>
              </p:ext>
            </p:extLst>
          </p:nvPr>
        </p:nvGraphicFramePr>
        <p:xfrm>
          <a:off x="363415" y="2105213"/>
          <a:ext cx="5544300" cy="2207695"/>
        </p:xfrm>
        <a:graphic>
          <a:graphicData uri="http://schemas.openxmlformats.org/drawingml/2006/table">
            <a:tbl>
              <a:tblPr>
                <a:noFill/>
                <a:tableStyleId>{72402751-CD10-4066-8231-960ECA120292}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5</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Bay District Schools</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(22-23) </a:t>
                      </a:r>
                      <a:br>
                        <a:rPr lang="en-US" sz="1600" b="1" u="none" strike="noStrike" cap="none" dirty="0">
                          <a:solidFill>
                            <a:schemeClr val="dk2"/>
                          </a:solidFill>
                          <a:latin typeface="Calibri"/>
                          <a:ea typeface="Calibri"/>
                          <a:cs typeface="Calibri"/>
                          <a:sym typeface="Calibri"/>
                        </a:rPr>
                      </a:br>
                      <a:r>
                        <a:rPr lang="en-US" sz="1600" b="1" u="none" strike="noStrike" cap="none" dirty="0">
                          <a:solidFill>
                            <a:schemeClr val="dk2"/>
                          </a:solidFill>
                          <a:latin typeface="Calibri"/>
                          <a:ea typeface="Calibri"/>
                          <a:cs typeface="Calibri"/>
                          <a:sym typeface="Calibri"/>
                        </a:rPr>
                        <a:t>(based on union negotiated 5% performance pay)</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 one time $5K hiring bonus, one time $1K critical need bonus)</a:t>
                      </a:r>
                      <a:endParaRPr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$47,895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$58,218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$58,000 </a:t>
            </a:r>
            <a:r>
              <a:rPr lang="en-US" sz="2400" dirty="0">
                <a:solidFill>
                  <a:srgbClr val="7030A0"/>
                </a:solidFill>
                <a:latin typeface="Arial"/>
                <a:ea typeface="Arial"/>
                <a:cs typeface="Arial"/>
                <a:sym typeface="Arial"/>
              </a:rPr>
              <a:t>= </a:t>
            </a:r>
            <a:r>
              <a:rPr lang="en-US" sz="2400" dirty="0">
                <a:solidFill>
                  <a:srgbClr val="7030A0"/>
                </a:solidFill>
              </a:rPr>
              <a:t>$38.97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399182099"/>
              </p:ext>
            </p:extLst>
          </p:nvPr>
        </p:nvGraphicFramePr>
        <p:xfrm>
          <a:off x="363415" y="2105213"/>
          <a:ext cx="8470400" cy="2207695"/>
        </p:xfrm>
        <a:graphic>
          <a:graphicData uri="http://schemas.openxmlformats.org/drawingml/2006/table">
            <a:tbl>
              <a:tblPr>
                <a:noFill/>
                <a:tableStyleId>{72402751-CD10-4066-8231-960ECA120292}</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5</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Bay District Schools</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(22-23) </a:t>
                      </a:r>
                      <a:br>
                        <a:rPr lang="en-US" sz="1600" b="1" u="none" strike="noStrike" cap="none" dirty="0">
                          <a:solidFill>
                            <a:schemeClr val="dk2"/>
                          </a:solidFill>
                          <a:latin typeface="Calibri"/>
                          <a:ea typeface="Calibri"/>
                          <a:cs typeface="Calibri"/>
                          <a:sym typeface="Calibri"/>
                        </a:rPr>
                      </a:br>
                      <a:r>
                        <a:rPr lang="en-US" sz="1600" b="1" u="none" strike="noStrike" cap="none" dirty="0">
                          <a:solidFill>
                            <a:schemeClr val="dk2"/>
                          </a:solidFill>
                          <a:latin typeface="Calibri"/>
                          <a:ea typeface="Calibri"/>
                          <a:cs typeface="Calibri"/>
                          <a:sym typeface="Calibri"/>
                        </a:rPr>
                        <a:t>(based on union negotiated 5% performance pay)</a:t>
                      </a:r>
                    </a:p>
                    <a:p>
                      <a:pPr marL="0" marR="0" lvl="0" indent="0" algn="l" rtl="0">
                        <a:lnSpc>
                          <a:spcPct val="90000"/>
                        </a:lnSpc>
                        <a:spcBef>
                          <a:spcPts val="0"/>
                        </a:spcBef>
                        <a:spcAft>
                          <a:spcPts val="0"/>
                        </a:spcAft>
                        <a:buClr>
                          <a:schemeClr val="dk2"/>
                        </a:buClr>
                        <a:buSzPts val="2400"/>
                        <a:buFont typeface="Calibri"/>
                        <a:buNone/>
                      </a:pPr>
                      <a:r>
                        <a:rPr lang="en-US" sz="1600" b="1" u="none" strike="noStrike" cap="none" dirty="0">
                          <a:solidFill>
                            <a:schemeClr val="dk2"/>
                          </a:solidFill>
                          <a:latin typeface="Calibri"/>
                          <a:ea typeface="Calibri"/>
                          <a:cs typeface="Calibri"/>
                          <a:sym typeface="Calibri"/>
                        </a:rPr>
                        <a:t>(+ one time $5K hiring bonus, one time $1K critical need bonus)</a:t>
                      </a:r>
                      <a:endParaRPr sz="16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$47,895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$58,218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$60,718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$97,330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186 days </a:t>
            </a:r>
            <a:r>
              <a:rPr lang="en-US" sz="2400" dirty="0">
                <a:solidFill>
                  <a:srgbClr val="7030A0"/>
                </a:solidFill>
                <a:latin typeface="Arial"/>
                <a:ea typeface="Arial"/>
                <a:cs typeface="Arial"/>
                <a:sym typeface="Arial"/>
              </a:rPr>
              <a:t>contract → </a:t>
            </a:r>
            <a:r>
              <a:rPr lang="en-US" sz="2400" dirty="0">
                <a:solidFill>
                  <a:srgbClr val="7030A0"/>
                </a:solidFill>
              </a:rPr>
              <a:t>$97,330 </a:t>
            </a:r>
            <a:r>
              <a:rPr lang="en-US" sz="2400" dirty="0">
                <a:solidFill>
                  <a:srgbClr val="7030A0"/>
                </a:solidFill>
                <a:latin typeface="Arial"/>
                <a:ea typeface="Arial"/>
                <a:cs typeface="Arial"/>
                <a:sym typeface="Arial"/>
              </a:rPr>
              <a:t>= </a:t>
            </a:r>
            <a:r>
              <a:rPr lang="en-US" sz="2400" dirty="0">
                <a:solidFill>
                  <a:srgbClr val="7030A0"/>
                </a:solidFill>
              </a:rPr>
              <a:t>$65.40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$1,915- $4,789</a:t>
            </a:r>
            <a:endParaRPr dirty="0"/>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$ 957 – </a:t>
            </a:r>
          </a:p>
          <a:p>
            <a:pPr marL="0" marR="0" lvl="0" indent="0" algn="l" rtl="0">
              <a:spcBef>
                <a:spcPts val="0"/>
              </a:spcBef>
              <a:spcAft>
                <a:spcPts val="0"/>
              </a:spcAft>
              <a:buNone/>
            </a:pPr>
            <a:r>
              <a:rPr lang="en-US" sz="1800" b="1" dirty="0">
                <a:solidFill>
                  <a:srgbClr val="814892"/>
                </a:solidFill>
              </a:rPr>
              <a:t>$ 7,663</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817</Words>
  <Application>Microsoft Office PowerPoint</Application>
  <PresentationFormat>On-screen Show (4:3)</PresentationFormat>
  <Paragraphs>69</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1</cp:revision>
  <dcterms:modified xsi:type="dcterms:W3CDTF">2023-05-18T20:40:26Z</dcterms:modified>
</cp:coreProperties>
</file>