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sldIdLst>
    <p:sldId id="256" r:id="rId3"/>
    <p:sldId id="545" r:id="rId4"/>
    <p:sldId id="546" r:id="rId5"/>
    <p:sldId id="541" r:id="rId6"/>
    <p:sldId id="547"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07D"/>
    <a:srgbClr val="EF643E"/>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86" autoAdjust="0"/>
    <p:restoredTop sz="80222" autoAdjust="0"/>
  </p:normalViewPr>
  <p:slideViewPr>
    <p:cSldViewPr snapToGrid="0">
      <p:cViewPr varScale="1">
        <p:scale>
          <a:sx n="66" d="100"/>
          <a:sy n="66" d="100"/>
        </p:scale>
        <p:origin x="84"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10/28/2022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10.28.22 22-23 salary schedule </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$45K - $60K.  Teachers have a school year contract that is typically 186 days.  That means a starting teachers hourly wage is about $33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a:t>
            </a:r>
            <a:r>
              <a:rPr lang="en-US" dirty="0" err="1"/>
              <a:t>requestso</a:t>
            </a:r>
            <a:r>
              <a:rPr lang="en-US" dirty="0"/>
              <a:t>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10.28.22 22-23 salary schedule </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 time.  Our districts provide an increase for additional education which you can see on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10.28.22 22-23 salary schedule </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have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10/28/22 - 2022/2023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10/28/2022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10/28/2022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10/28/2022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10/28/2022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10/28/2022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10/28/2022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10/28/2022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10/28/2022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10/28/2022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10/28/2022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10/28/2022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10/28/2022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10/28/2022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10/28/2022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10/28/2022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10/28/2022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10/28/2022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10/28/2022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10/28/2022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10/28/2022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10/28/2022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10/28/2022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10/28/2022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10/28/2022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 xmlns:a14="http://schemas.microsoft.com/office/drawing/2010/main">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010613168"/>
              </p:ext>
            </p:extLst>
          </p:nvPr>
        </p:nvGraphicFramePr>
        <p:xfrm>
          <a:off x="370822" y="2236261"/>
          <a:ext cx="4105432" cy="201168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tblGrid>
              <a:tr h="914400">
                <a:tc>
                  <a:txBody>
                    <a:bodyPr/>
                    <a:lstStyle/>
                    <a:p>
                      <a:pPr marL="0" marR="0" lvl="0" indent="0" algn="l" rtl="0">
                        <a:lnSpc>
                          <a:spcPct val="100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Volusia County Schools </a:t>
                      </a:r>
                      <a:r>
                        <a:rPr lang="en-US" sz="1400" b="1" u="none" strike="noStrike" cap="none" dirty="0">
                          <a:solidFill>
                            <a:schemeClr val="tx2"/>
                          </a:solidFill>
                          <a:latin typeface="Calibri"/>
                          <a:ea typeface="Calibri"/>
                          <a:cs typeface="Calibri"/>
                          <a:sym typeface="Calibri"/>
                        </a:rPr>
                        <a:t>(22-23)</a:t>
                      </a:r>
                    </a:p>
                    <a:p>
                      <a:pPr marL="0" marR="0" lvl="0" indent="0" algn="l" rtl="0">
                        <a:lnSpc>
                          <a:spcPct val="100000"/>
                        </a:lnSpc>
                        <a:spcBef>
                          <a:spcPts val="0"/>
                        </a:spcBef>
                        <a:spcAft>
                          <a:spcPts val="0"/>
                        </a:spcAft>
                        <a:buNone/>
                      </a:pPr>
                      <a:r>
                        <a:rPr lang="en-US" sz="1200" b="1" u="none" strike="noStrike" cap="none" dirty="0">
                          <a:solidFill>
                            <a:schemeClr val="tx2"/>
                          </a:solidFill>
                          <a:latin typeface="Calibri"/>
                          <a:ea typeface="Calibri"/>
                          <a:cs typeface="Calibri"/>
                          <a:sym typeface="Calibri"/>
                        </a:rPr>
                        <a:t>*</a:t>
                      </a:r>
                      <a:r>
                        <a:rPr lang="en-US" sz="1200" kern="1200" dirty="0">
                          <a:solidFill>
                            <a:srgbClr val="00407D"/>
                          </a:solidFill>
                          <a:effectLst/>
                          <a:latin typeface="Calibri" panose="020F0502020204030204" pitchFamily="34" charset="0"/>
                          <a:ea typeface="+mn-ea"/>
                          <a:cs typeface="Calibri" panose="020F0502020204030204" pitchFamily="34" charset="0"/>
                        </a:rPr>
                        <a:t>based on a 2.5% annual increase in 2022 and beyond</a:t>
                      </a:r>
                      <a:endParaRPr lang="en-US" sz="1200" u="none" strike="noStrike" cap="none" dirty="0">
                        <a:solidFill>
                          <a:srgbClr val="00407D"/>
                        </a:solidFill>
                        <a:latin typeface="Calibri" panose="020F0502020204030204" pitchFamily="34" charset="0"/>
                        <a:ea typeface="Calibri"/>
                        <a:cs typeface="Calibri" panose="020F0502020204030204" pitchFamily="34" charset="0"/>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$47,575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$50,000 = $33.75/hr.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977601986"/>
              </p:ext>
            </p:extLst>
          </p:nvPr>
        </p:nvGraphicFramePr>
        <p:xfrm>
          <a:off x="324724" y="2318573"/>
          <a:ext cx="5568472" cy="201168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Volusia County Schools </a:t>
                      </a:r>
                      <a:r>
                        <a:rPr lang="en-US" sz="1400" b="1" u="none" strike="noStrike" cap="none" dirty="0">
                          <a:solidFill>
                            <a:schemeClr val="tx2"/>
                          </a:solidFill>
                          <a:latin typeface="Calibri"/>
                          <a:ea typeface="Calibri"/>
                          <a:cs typeface="Calibri"/>
                          <a:sym typeface="Calibri"/>
                        </a:rPr>
                        <a:t>(22-23)</a:t>
                      </a:r>
                    </a:p>
                    <a:p>
                      <a:pPr marL="0" marR="0" lvl="0" indent="0" algn="l" rtl="0">
                        <a:lnSpc>
                          <a:spcPct val="100000"/>
                        </a:lnSpc>
                        <a:spcBef>
                          <a:spcPts val="0"/>
                        </a:spcBef>
                        <a:spcAft>
                          <a:spcPts val="0"/>
                        </a:spcAft>
                        <a:buNone/>
                      </a:pPr>
                      <a:r>
                        <a:rPr lang="en-US" sz="1200" b="1" u="none" strike="noStrike" cap="none" dirty="0">
                          <a:solidFill>
                            <a:schemeClr val="tx2"/>
                          </a:solidFill>
                          <a:latin typeface="Calibri"/>
                          <a:ea typeface="Calibri"/>
                          <a:cs typeface="Calibri"/>
                          <a:sym typeface="Calibri"/>
                        </a:rPr>
                        <a:t>*</a:t>
                      </a:r>
                      <a:r>
                        <a:rPr lang="en-US" sz="1200" kern="1200" dirty="0">
                          <a:solidFill>
                            <a:srgbClr val="00407D"/>
                          </a:solidFill>
                          <a:effectLst/>
                          <a:latin typeface="Calibri" panose="020F0502020204030204" pitchFamily="34" charset="0"/>
                          <a:ea typeface="+mn-ea"/>
                          <a:cs typeface="Calibri" panose="020F0502020204030204" pitchFamily="34" charset="0"/>
                        </a:rPr>
                        <a:t>based on a 2.5% annual increase in 2022 and beyond</a:t>
                      </a:r>
                      <a:endParaRPr lang="en-US" sz="1200" u="none" strike="noStrike" cap="none" dirty="0">
                        <a:solidFill>
                          <a:srgbClr val="00407D"/>
                        </a:solidFill>
                        <a:latin typeface="Calibri" panose="020F0502020204030204" pitchFamily="34" charset="0"/>
                        <a:ea typeface="Calibri"/>
                        <a:cs typeface="Calibri" panose="020F0502020204030204" pitchFamily="34" charset="0"/>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$47,575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$53,827</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$50,000 = $33.75/hr.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80987729"/>
              </p:ext>
            </p:extLst>
          </p:nvPr>
        </p:nvGraphicFramePr>
        <p:xfrm>
          <a:off x="324724" y="2318573"/>
          <a:ext cx="8494552" cy="201168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75344">
                  <a:extLst>
                    <a:ext uri="{9D8B030D-6E8A-4147-A177-3AD203B41FA5}">
                      <a16:colId xmlns:a16="http://schemas.microsoft.com/office/drawing/2014/main" val="20002"/>
                    </a:ext>
                  </a:extLst>
                </a:gridCol>
                <a:gridCol w="1433146">
                  <a:extLst>
                    <a:ext uri="{9D8B030D-6E8A-4147-A177-3AD203B41FA5}">
                      <a16:colId xmlns:a16="http://schemas.microsoft.com/office/drawing/2014/main" val="20003"/>
                    </a:ext>
                  </a:extLst>
                </a:gridCol>
                <a:gridCol w="1480630">
                  <a:extLst>
                    <a:ext uri="{9D8B030D-6E8A-4147-A177-3AD203B41FA5}">
                      <a16:colId xmlns:a16="http://schemas.microsoft.com/office/drawing/2014/main" val="20004"/>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Volusia County Schools </a:t>
                      </a:r>
                      <a:r>
                        <a:rPr lang="en-US" sz="1400" b="1" u="none" strike="noStrike" cap="none" dirty="0">
                          <a:solidFill>
                            <a:schemeClr val="tx2"/>
                          </a:solidFill>
                          <a:latin typeface="Calibri"/>
                          <a:ea typeface="Calibri"/>
                          <a:cs typeface="Calibri"/>
                          <a:sym typeface="Calibri"/>
                        </a:rPr>
                        <a:t>(22-23)</a:t>
                      </a:r>
                    </a:p>
                    <a:p>
                      <a:pPr marL="0" marR="0" lvl="0" indent="0" algn="l" rtl="0">
                        <a:lnSpc>
                          <a:spcPct val="100000"/>
                        </a:lnSpc>
                        <a:spcBef>
                          <a:spcPts val="0"/>
                        </a:spcBef>
                        <a:spcAft>
                          <a:spcPts val="0"/>
                        </a:spcAft>
                        <a:buNone/>
                      </a:pPr>
                      <a:r>
                        <a:rPr lang="en-US" sz="1200" b="1" u="none" strike="noStrike" cap="none" dirty="0">
                          <a:solidFill>
                            <a:schemeClr val="tx2"/>
                          </a:solidFill>
                          <a:latin typeface="Calibri"/>
                          <a:ea typeface="Calibri"/>
                          <a:cs typeface="Calibri"/>
                          <a:sym typeface="Calibri"/>
                        </a:rPr>
                        <a:t>*</a:t>
                      </a:r>
                      <a:r>
                        <a:rPr lang="en-US" sz="1200" kern="1200" dirty="0">
                          <a:solidFill>
                            <a:srgbClr val="00407D"/>
                          </a:solidFill>
                          <a:effectLst/>
                          <a:latin typeface="Calibri" panose="020F0502020204030204" pitchFamily="34" charset="0"/>
                          <a:ea typeface="+mn-ea"/>
                          <a:cs typeface="Calibri" panose="020F0502020204030204" pitchFamily="34" charset="0"/>
                        </a:rPr>
                        <a:t>based on a 2.5% annual increase in 2022 and beyond</a:t>
                      </a:r>
                      <a:endParaRPr lang="en-US" sz="1200" u="none" strike="noStrike" cap="none" dirty="0">
                        <a:solidFill>
                          <a:srgbClr val="00407D"/>
                        </a:solidFill>
                        <a:latin typeface="Calibri" panose="020F0502020204030204" pitchFamily="34" charset="0"/>
                        <a:ea typeface="Calibri"/>
                        <a:cs typeface="Calibri" panose="020F0502020204030204" pitchFamily="34" charset="0"/>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$47,575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$53,827</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$56,955</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$72,673</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$50,000 = $33.75/hr.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135586499"/>
              </p:ext>
            </p:extLst>
          </p:nvPr>
        </p:nvGraphicFramePr>
        <p:xfrm>
          <a:off x="286604" y="2575256"/>
          <a:ext cx="8458200" cy="1779223"/>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244 Days </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$75,546</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$84,442</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244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$97,432</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$107,527</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286604" y="527630"/>
            <a:ext cx="6940630" cy="10668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15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r>
              <a:rPr lang="en-US" sz="3600" b="1" dirty="0">
                <a:solidFill>
                  <a:schemeClr val="tx2"/>
                </a:solidFill>
                <a:latin typeface="Calibri"/>
                <a:cs typeface="Calibri"/>
                <a:sym typeface="Calibri"/>
              </a:rPr>
              <a:t>Volusia</a:t>
            </a:r>
            <a:r>
              <a:rPr lang="en-US" sz="3600" dirty="0">
                <a:solidFill>
                  <a:schemeClr val="tx2">
                    <a:lumMod val="75000"/>
                  </a:schemeClr>
                </a:solidFill>
                <a:latin typeface="Calibri" panose="020F0502020204030204" pitchFamily="34" charset="0"/>
                <a:cs typeface="Calibri" panose="020F0502020204030204" pitchFamily="34" charset="0"/>
              </a:rPr>
              <a:t> County Schools </a:t>
            </a: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721455" y="5175099"/>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196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4543426" y="5335305"/>
            <a:ext cx="4600574" cy="461665"/>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$95,000 = $45.67/hr.</a:t>
            </a:r>
          </a:p>
        </p:txBody>
      </p:sp>
    </p:spTree>
    <p:extLst>
      <p:ext uri="{BB962C8B-B14F-4D97-AF65-F5344CB8AC3E}">
        <p14:creationId xmlns:p14="http://schemas.microsoft.com/office/powerpoint/2010/main" val="39634012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369</TotalTime>
  <Words>889</Words>
  <Application>Microsoft Office PowerPoint</Application>
  <PresentationFormat>On-screen Show (4:3)</PresentationFormat>
  <Paragraphs>79</Paragraphs>
  <Slides>5</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Volusia County Schools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Bolter</cp:lastModifiedBy>
  <cp:revision>13</cp:revision>
  <dcterms:created xsi:type="dcterms:W3CDTF">2022-08-02T19:12:40Z</dcterms:created>
  <dcterms:modified xsi:type="dcterms:W3CDTF">2022-10-28T19:53:35Z</dcterms:modified>
</cp:coreProperties>
</file>