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$45K - $60K.  Teachers have a school year contract that is typically 186 days.  That means a starting teachers hourly wage is about $33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a:t>
            </a:r>
            <a:r>
              <a:rPr lang="en-US" dirty="0" err="1"/>
              <a:t>requestso</a:t>
            </a:r>
            <a:r>
              <a:rPr lang="en-US" dirty="0"/>
              <a:t>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 time.  Our districts provide an increase for additional education which you can see on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have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11/8/22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11/8/22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11/8/22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172BF637-8BAC-2A63-D969-66299800926D}"/>
              </a:ext>
            </a:extLst>
          </p:cNvPr>
          <p:cNvGraphicFramePr/>
          <p:nvPr>
            <p:extLst>
              <p:ext uri="{D42A27DB-BD31-4B8C-83A1-F6EECF244321}">
                <p14:modId xmlns:p14="http://schemas.microsoft.com/office/powerpoint/2010/main" val="2878202811"/>
              </p:ext>
            </p:extLst>
          </p:nvPr>
        </p:nvGraphicFramePr>
        <p:xfrm>
          <a:off x="363415" y="2952079"/>
          <a:ext cx="408124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Jefferson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$50,000 -$53,300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89F01677-4E72-6D44-6430-C5108B45206C}"/>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9CA9D856-C976-300E-D92B-F45600699FC1}"/>
              </a:ext>
            </a:extLst>
          </p:cNvPr>
          <p:cNvGraphicFramePr/>
          <p:nvPr>
            <p:extLst>
              <p:ext uri="{D42A27DB-BD31-4B8C-83A1-F6EECF244321}">
                <p14:modId xmlns:p14="http://schemas.microsoft.com/office/powerpoint/2010/main" val="3764596420"/>
              </p:ext>
            </p:extLst>
          </p:nvPr>
        </p:nvGraphicFramePr>
        <p:xfrm>
          <a:off x="363415" y="2952079"/>
          <a:ext cx="554428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Jefferson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$50,000 -$53,300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$56,570 - $60,304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2BD79FFA-F386-8C39-EA9D-D96CFB678742}"/>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137048954"/>
              </p:ext>
            </p:extLst>
          </p:nvPr>
        </p:nvGraphicFramePr>
        <p:xfrm>
          <a:off x="363415" y="2952079"/>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100000"/>
                        </a:lnSpc>
                        <a:spcBef>
                          <a:spcPts val="0"/>
                        </a:spcBef>
                        <a:spcAft>
                          <a:spcPts val="0"/>
                        </a:spcAft>
                        <a:buNone/>
                      </a:pPr>
                      <a:r>
                        <a:rPr lang="en-US" sz="2400" b="1" u="none" strike="noStrike" cap="none" dirty="0">
                          <a:solidFill>
                            <a:schemeClr val="tx2"/>
                          </a:solidFill>
                          <a:latin typeface="Calibri"/>
                          <a:ea typeface="Calibri"/>
                          <a:cs typeface="Calibri"/>
                          <a:sym typeface="Calibri"/>
                        </a:rPr>
                        <a:t>Jefferson County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$50,000 -$53,300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$56,570 - $60,304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$61,187 - $69,191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u="none" strike="noStrike" cap="none" dirty="0">
                          <a:solidFill>
                            <a:srgbClr val="272D41"/>
                          </a:solidFill>
                          <a:latin typeface="Calibri"/>
                          <a:ea typeface="Calibri"/>
                          <a:cs typeface="Calibri"/>
                          <a:sym typeface="Calibri"/>
                        </a:rPr>
                        <a:t>$78,324 -$86,410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$33.78/hr.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508761716"/>
              </p:ext>
            </p:extLst>
          </p:nvPr>
        </p:nvGraphicFramePr>
        <p:xfrm>
          <a:off x="342900" y="2548132"/>
          <a:ext cx="8458200" cy="230318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$92,194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$128,847</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225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$118,134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u="none" strike="noStrike" cap="none" dirty="0">
                          <a:solidFill>
                            <a:schemeClr val="tx1"/>
                          </a:solidFill>
                          <a:latin typeface="+mj-lt"/>
                          <a:ea typeface="Calibri"/>
                          <a:cs typeface="Calibri"/>
                          <a:sym typeface="Calibri"/>
                        </a:rPr>
                        <a:t>$161,007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10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000" dirty="0">
                          <a:solidFill>
                            <a:schemeClr val="tx1"/>
                          </a:solidFill>
                          <a:latin typeface="+mj-lt"/>
                          <a:ea typeface="Calibri"/>
                          <a:cs typeface="Times New Roman"/>
                        </a:rPr>
                        <a:t>248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$141,750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000" dirty="0">
                          <a:solidFill>
                            <a:schemeClr val="tx1"/>
                          </a:solidFill>
                          <a:latin typeface="+mj-lt"/>
                          <a:cs typeface="Arial" panose="020B0604020202020204" pitchFamily="34" charset="0"/>
                        </a:rPr>
                        <a:t>$220,500</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4"/>
            <a:ext cx="6940630" cy="10668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15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b="1" dirty="0">
                <a:solidFill>
                  <a:schemeClr val="tx2">
                    <a:lumMod val="75000"/>
                  </a:schemeClr>
                </a:solidFill>
                <a:latin typeface="Calibri" panose="020F0502020204030204" pitchFamily="34" charset="0"/>
                <a:cs typeface="Calibri" panose="020F0502020204030204" pitchFamily="34" charset="0"/>
              </a:rPr>
              <a:t>Jefferson County </a:t>
            </a:r>
            <a:r>
              <a:rPr lang="en-US" sz="3600" dirty="0">
                <a:solidFill>
                  <a:schemeClr val="tx2">
                    <a:lumMod val="75000"/>
                  </a:schemeClr>
                </a:solidFill>
                <a:latin typeface="Calibri" panose="020F0502020204030204" pitchFamily="34" charset="0"/>
                <a:cs typeface="Calibri" panose="020F0502020204030204" pitchFamily="34" charset="0"/>
              </a:rPr>
              <a:t>Schools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a:ln>
                  <a:noFill/>
                </a:ln>
                <a:solidFill>
                  <a:srgbClr val="272D41"/>
                </a:solidFill>
                <a:effectLst/>
                <a:uLnTx/>
                <a:uFillTx/>
                <a:latin typeface="Arial" panose="020B0604020202020204"/>
                <a:ea typeface="+mn-ea"/>
                <a:cs typeface="+mn-cs"/>
              </a:rPr>
              <a:t>: 185 </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21542" y="6131337"/>
            <a:ext cx="4600574" cy="40011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$55.56/hr.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260</TotalTime>
  <Words>886</Words>
  <Application>Microsoft Macintosh PowerPoint</Application>
  <PresentationFormat>On-screen Show (4:3)</PresentationFormat>
  <Paragraphs>80</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Jefferson County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26</cp:revision>
  <dcterms:created xsi:type="dcterms:W3CDTF">2022-08-02T19:12:40Z</dcterms:created>
  <dcterms:modified xsi:type="dcterms:W3CDTF">2022-11-08T14:43:25Z</dcterms:modified>
</cp:coreProperties>
</file>