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6546EE5-607B-FCB5-5029-AB7F30B47110}"/>
              </a:ext>
            </a:extLst>
          </p:cNvPr>
          <p:cNvGraphicFramePr/>
          <p:nvPr>
            <p:extLst>
              <p:ext uri="{D42A27DB-BD31-4B8C-83A1-F6EECF244321}">
                <p14:modId xmlns:p14="http://schemas.microsoft.com/office/powerpoint/2010/main" val="850720879"/>
              </p:ext>
            </p:extLst>
          </p:nvPr>
        </p:nvGraphicFramePr>
        <p:xfrm>
          <a:off x="363415" y="2029171"/>
          <a:ext cx="3990353" cy="3322003"/>
        </p:xfrm>
        <a:graphic>
          <a:graphicData uri="http://schemas.openxmlformats.org/drawingml/2006/table">
            <a:tbl>
              <a:tblPr>
                <a:noFill/>
              </a:tblPr>
              <a:tblGrid>
                <a:gridCol w="2497016">
                  <a:extLst>
                    <a:ext uri="{9D8B030D-6E8A-4147-A177-3AD203B41FA5}">
                      <a16:colId xmlns:a16="http://schemas.microsoft.com/office/drawing/2014/main" val="20000"/>
                    </a:ext>
                  </a:extLst>
                </a:gridCol>
                <a:gridCol w="1493337">
                  <a:extLst>
                    <a:ext uri="{9D8B030D-6E8A-4147-A177-3AD203B41FA5}">
                      <a16:colId xmlns:a16="http://schemas.microsoft.com/office/drawing/2014/main" val="20001"/>
                    </a:ext>
                  </a:extLst>
                </a:gridCol>
              </a:tblGrid>
              <a:tr h="372626">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Sacramento City USD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$50,736 -$61,671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Elk Grove USD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$49,100 - $59,794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Twin Rivers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$53,753 - $60,220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3815933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San Juan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$51,700 -$56,100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A7B416F5-F094-5102-A449-70225E513A1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$37.16/hr.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DD29548D-4C43-B76B-EF8A-0740A0002A6C}"/>
              </a:ext>
            </a:extLst>
          </p:cNvPr>
          <p:cNvGraphicFramePr/>
          <p:nvPr>
            <p:extLst>
              <p:ext uri="{D42A27DB-BD31-4B8C-83A1-F6EECF244321}">
                <p14:modId xmlns:p14="http://schemas.microsoft.com/office/powerpoint/2010/main" val="2529458715"/>
              </p:ext>
            </p:extLst>
          </p:nvPr>
        </p:nvGraphicFramePr>
        <p:xfrm>
          <a:off x="363415" y="2029171"/>
          <a:ext cx="5483690" cy="3322003"/>
        </p:xfrm>
        <a:graphic>
          <a:graphicData uri="http://schemas.openxmlformats.org/drawingml/2006/table">
            <a:tbl>
              <a:tblPr>
                <a:noFill/>
              </a:tblPr>
              <a:tblGrid>
                <a:gridCol w="2497016">
                  <a:extLst>
                    <a:ext uri="{9D8B030D-6E8A-4147-A177-3AD203B41FA5}">
                      <a16:colId xmlns:a16="http://schemas.microsoft.com/office/drawing/2014/main" val="20000"/>
                    </a:ext>
                  </a:extLst>
                </a:gridCol>
                <a:gridCol w="1493337">
                  <a:extLst>
                    <a:ext uri="{9D8B030D-6E8A-4147-A177-3AD203B41FA5}">
                      <a16:colId xmlns:a16="http://schemas.microsoft.com/office/drawing/2014/main" val="20001"/>
                    </a:ext>
                  </a:extLst>
                </a:gridCol>
                <a:gridCol w="1493337">
                  <a:extLst>
                    <a:ext uri="{9D8B030D-6E8A-4147-A177-3AD203B41FA5}">
                      <a16:colId xmlns:a16="http://schemas.microsoft.com/office/drawing/2014/main" val="20002"/>
                    </a:ext>
                  </a:extLst>
                </a:gridCol>
              </a:tblGrid>
              <a:tr h="372626">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Sacramento City USD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$50,736 -$61,671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$58,221 - $73,247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Elk Grove USD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$49,100 - $59,794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$50,144 - $69,390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Twin Rivers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$53,753 - $60,220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$60,220 - $71,525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3815933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San Juan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$51,700 -$56,100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$57,200 -$73,700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406A13A3-5219-2E11-6E43-F938BFF0536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$62,000 = $41.89/hr.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8669587"/>
              </p:ext>
            </p:extLst>
          </p:nvPr>
        </p:nvGraphicFramePr>
        <p:xfrm>
          <a:off x="363415" y="2029171"/>
          <a:ext cx="8470364" cy="3322003"/>
        </p:xfrm>
        <a:graphic>
          <a:graphicData uri="http://schemas.openxmlformats.org/drawingml/2006/table">
            <a:tbl>
              <a:tblPr>
                <a:noFill/>
              </a:tblPr>
              <a:tblGrid>
                <a:gridCol w="2497016">
                  <a:extLst>
                    <a:ext uri="{9D8B030D-6E8A-4147-A177-3AD203B41FA5}">
                      <a16:colId xmlns:a16="http://schemas.microsoft.com/office/drawing/2014/main" val="20000"/>
                    </a:ext>
                  </a:extLst>
                </a:gridCol>
                <a:gridCol w="1493337">
                  <a:extLst>
                    <a:ext uri="{9D8B030D-6E8A-4147-A177-3AD203B41FA5}">
                      <a16:colId xmlns:a16="http://schemas.microsoft.com/office/drawing/2014/main" val="20001"/>
                    </a:ext>
                  </a:extLst>
                </a:gridCol>
                <a:gridCol w="1493337">
                  <a:extLst>
                    <a:ext uri="{9D8B030D-6E8A-4147-A177-3AD203B41FA5}">
                      <a16:colId xmlns:a16="http://schemas.microsoft.com/office/drawing/2014/main" val="20002"/>
                    </a:ext>
                  </a:extLst>
                </a:gridCol>
                <a:gridCol w="1493337">
                  <a:extLst>
                    <a:ext uri="{9D8B030D-6E8A-4147-A177-3AD203B41FA5}">
                      <a16:colId xmlns:a16="http://schemas.microsoft.com/office/drawing/2014/main" val="20003"/>
                    </a:ext>
                  </a:extLst>
                </a:gridCol>
                <a:gridCol w="1493337">
                  <a:extLst>
                    <a:ext uri="{9D8B030D-6E8A-4147-A177-3AD203B41FA5}">
                      <a16:colId xmlns:a16="http://schemas.microsoft.com/office/drawing/2014/main" val="20004"/>
                    </a:ext>
                  </a:extLst>
                </a:gridCol>
              </a:tblGrid>
              <a:tr h="372626">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Sacramento City USD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$50,736 -$61,671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$58,221 - $73,247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$61,130 - $73,247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$75,149 -$96,455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Elk Grove USD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$49,100 - $59,794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$50,144 - $69,390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$57,458 - $69,390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$74,269 - $89,390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Twin Rivers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$53,753 - $60,220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$60,220 - $71,525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$62,220 - $73,525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$82,386 - $100,227</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38159338"/>
                  </a:ext>
                </a:extLst>
              </a:tr>
              <a:tr h="73152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San Juan USD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$51,700 -$56,100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$57,200 -$73,700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$60,500 -$73,700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$70,168 -$95,700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$88,000 = $59.46/hr.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906749525"/>
              </p:ext>
            </p:extLst>
          </p:nvPr>
        </p:nvGraphicFramePr>
        <p:xfrm>
          <a:off x="233327" y="2286150"/>
          <a:ext cx="8677346" cy="2827149"/>
        </p:xfrm>
        <a:graphic>
          <a:graphicData uri="http://schemas.openxmlformats.org/drawingml/2006/table">
            <a:tbl>
              <a:tblPr>
                <a:noFill/>
              </a:tblPr>
              <a:tblGrid>
                <a:gridCol w="4345058">
                  <a:extLst>
                    <a:ext uri="{9D8B030D-6E8A-4147-A177-3AD203B41FA5}">
                      <a16:colId xmlns:a16="http://schemas.microsoft.com/office/drawing/2014/main" val="20000"/>
                    </a:ext>
                  </a:extLst>
                </a:gridCol>
                <a:gridCol w="1444096">
                  <a:extLst>
                    <a:ext uri="{9D8B030D-6E8A-4147-A177-3AD203B41FA5}">
                      <a16:colId xmlns:a16="http://schemas.microsoft.com/office/drawing/2014/main" val="20001"/>
                    </a:ext>
                  </a:extLst>
                </a:gridCol>
                <a:gridCol w="1444096">
                  <a:extLst>
                    <a:ext uri="{9D8B030D-6E8A-4147-A177-3AD203B41FA5}">
                      <a16:colId xmlns:a16="http://schemas.microsoft.com/office/drawing/2014/main" val="20002"/>
                    </a:ext>
                  </a:extLst>
                </a:gridCol>
                <a:gridCol w="1444096">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208-213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$89,170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$146,210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217-245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$109,130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$164,384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a:t>
                      </a:r>
                      <a:r>
                        <a:rPr lang="en-US" sz="1800" b="1" dirty="0">
                          <a:solidFill>
                            <a:srgbClr val="002060"/>
                          </a:solidFill>
                          <a:latin typeface="Calibri"/>
                          <a:ea typeface="Calibri"/>
                          <a:cs typeface="Times New Roman"/>
                        </a:rPr>
                        <a:t> (Sac. City)</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245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$129,681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$162,285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r>
                        <a:rPr lang="en-US" sz="1800" b="1" dirty="0">
                          <a:solidFill>
                            <a:srgbClr val="002060"/>
                          </a:solidFill>
                          <a:latin typeface="Calibri"/>
                          <a:ea typeface="Calibri"/>
                          <a:cs typeface="Times New Roman"/>
                        </a:rPr>
                        <a:t> (Twin Rivers)</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222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$203,885</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$243,450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Sacramento County (four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898096" y="6027579"/>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$58.14/hr.</a:t>
            </a:r>
          </a:p>
          <a:p>
            <a:pPr algn="ctr" defTabSz="914400">
              <a:defRPr/>
            </a:pPr>
            <a:r>
              <a:rPr lang="en-US" sz="2000" dirty="0">
                <a:solidFill>
                  <a:srgbClr val="7030A0"/>
                </a:solidFill>
                <a:latin typeface="Arial" panose="020B0604020202020204"/>
              </a:rPr>
              <a:t>$150,000 = $79.79/hr.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297</TotalTime>
  <Words>1064</Words>
  <Application>Microsoft Macintosh PowerPoint</Application>
  <PresentationFormat>On-screen Show (4:3)</PresentationFormat>
  <Paragraphs>115</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Sacramento County (four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41</cp:revision>
  <dcterms:created xsi:type="dcterms:W3CDTF">2022-08-02T19:12:40Z</dcterms:created>
  <dcterms:modified xsi:type="dcterms:W3CDTF">2022-11-16T18:10:59Z</dcterms:modified>
</cp:coreProperties>
</file>