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89"/>
    <a:srgbClr val="2B4FC5"/>
    <a:srgbClr val="2EC29D"/>
    <a:srgbClr val="F1A653"/>
    <a:srgbClr val="006F91"/>
    <a:srgbClr val="814892"/>
    <a:srgbClr val="FDE9E3"/>
    <a:srgbClr val="EF643E"/>
    <a:srgbClr val="E5E7EF"/>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varScale="1">
        <p:scale>
          <a:sx n="76" d="100"/>
          <a:sy n="76" d="100"/>
        </p:scale>
        <p:origin x="780" y="9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1/21/2023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1/21/2023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1/21/2023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FC2831F-D9E9-4ECC-B3B5-75106871EA75}"/>
              </a:ext>
            </a:extLst>
          </p:cNvPr>
          <p:cNvPicPr>
            <a:picLocks noChangeAspect="1"/>
          </p:cNvPicPr>
          <p:nvPr/>
        </p:nvPicPr>
        <p:blipFill rotWithShape="1">
          <a:blip r:embed="rId3">
            <a:extLst>
              <a:ext uri="{28A0092B-C50C-407E-A947-70E740481C1C}">
                <a14:useLocalDpi xmlns:a14="http://schemas.microsoft.com/office/drawing/2010/main" val="0"/>
              </a:ext>
            </a:extLst>
          </a:blip>
          <a:srcRect l="14312" t="21175" r="23967" b="16905"/>
          <a:stretch/>
        </p:blipFill>
        <p:spPr bwMode="auto">
          <a:xfrm>
            <a:off x="4694677" y="5566289"/>
            <a:ext cx="2719294" cy="1898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69" name="Picture 68">
            <a:extLst>
              <a:ext uri="{FF2B5EF4-FFF2-40B4-BE49-F238E27FC236}">
                <a16:creationId xmlns:a16="http://schemas.microsoft.com/office/drawing/2014/main" id="{EF2C7D44-67C3-4312-8A91-4A1EB659EB16}"/>
              </a:ext>
            </a:extLst>
          </p:cNvPr>
          <p:cNvPicPr>
            <a:picLocks noChangeAspect="1"/>
          </p:cNvPicPr>
          <p:nvPr/>
        </p:nvPicPr>
        <p:blipFill rotWithShape="1">
          <a:blip r:embed="rId4">
            <a:extLst>
              <a:ext uri="{28A0092B-C50C-407E-A947-70E740481C1C}">
                <a14:useLocalDpi xmlns:a14="http://schemas.microsoft.com/office/drawing/2010/main" val="0"/>
              </a:ext>
            </a:extLst>
          </a:blip>
          <a:srcRect l="5188" r="16096" b="11012"/>
          <a:stretch/>
        </p:blipFill>
        <p:spPr bwMode="auto">
          <a:xfrm>
            <a:off x="2067487" y="5539777"/>
            <a:ext cx="2516649" cy="1898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38EFC639-2344-4C1B-AFA6-114F8FB7E1FE}"/>
              </a:ext>
            </a:extLst>
          </p:cNvPr>
          <p:cNvSpPr/>
          <p:nvPr/>
        </p:nvSpPr>
        <p:spPr>
          <a:xfrm>
            <a:off x="2260439" y="8498751"/>
            <a:ext cx="1475219" cy="938831"/>
          </a:xfrm>
          <a:prstGeom prst="rect">
            <a:avLst/>
          </a:prstGeom>
          <a:solidFill>
            <a:schemeClr val="bg1">
              <a:alpha val="68000"/>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7" name="Rectangle 76">
            <a:extLst>
              <a:ext uri="{FF2B5EF4-FFF2-40B4-BE49-F238E27FC236}">
                <a16:creationId xmlns:a16="http://schemas.microsoft.com/office/drawing/2014/main" id="{642312ED-6657-4E60-B381-26009E47792F}"/>
              </a:ext>
            </a:extLst>
          </p:cNvPr>
          <p:cNvSpPr/>
          <p:nvPr/>
        </p:nvSpPr>
        <p:spPr>
          <a:xfrm>
            <a:off x="5552099" y="2817816"/>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65431"/>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814892">
              <a:alpha val="46000"/>
            </a:srgbClr>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814892">
              <a:alpha val="45000"/>
            </a:srgbClr>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814892"/>
          </a:solidFill>
          <a:ln>
            <a:solidFill>
              <a:srgbClr val="814892">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$57,630 -$66,933</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3988949" y="3483033"/>
            <a:ext cx="1395820" cy="638486"/>
          </a:xfrm>
          <a:prstGeom prst="ellipse">
            <a:avLst/>
          </a:prstGeom>
          <a:solidFill>
            <a:srgbClr val="814892"/>
          </a:solidFill>
          <a:ln>
            <a:solidFill>
              <a:srgbClr val="814892">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$101,202- $120,101</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3898" y="3700515"/>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47085" y="3641686"/>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3058560"/>
            <a:ext cx="1206938" cy="1222249"/>
          </a:xfrm>
          <a:prstGeom prst="rect">
            <a:avLst/>
          </a:prstGeom>
          <a:solidFill>
            <a:srgbClr val="814892">
              <a:alpha val="45000"/>
            </a:srgbClr>
          </a:solidFill>
          <a:ln w="15875">
            <a:solidFill>
              <a:srgbClr val="814892"/>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annual wage 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$51,636</a:t>
            </a: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02392" y="3620646"/>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8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is </a:t>
            </a:r>
            <a:r>
              <a:rPr lang="en-US" sz="1400" b="1" dirty="0">
                <a:latin typeface="Calibri" panose="020F0502020204030204" pitchFamily="34" charset="0"/>
                <a:ea typeface="Calibri" panose="020F0502020204030204" pitchFamily="34" charset="0"/>
                <a:cs typeface="Times New Roman" panose="02020603050405020304" pitchFamily="18" charset="0"/>
              </a:rPr>
              <a:t>$598,000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8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 </a:t>
            </a:r>
            <a:r>
              <a:rPr lang="en-US" sz="1400" dirty="0">
                <a:latin typeface="Calibri" panose="020F0502020204030204" pitchFamily="34" charset="0"/>
                <a:ea typeface="Calibri" panose="020F0502020204030204" pitchFamily="34" charset="0"/>
                <a:cs typeface="Times New Roman" panose="02020603050405020304" pitchFamily="18" charset="0"/>
              </a:rPr>
              <a:t>is </a:t>
            </a:r>
            <a:r>
              <a:rPr lang="en-US" sz="1400" b="1" dirty="0">
                <a:latin typeface="Calibri" panose="020F0502020204030204" pitchFamily="34" charset="0"/>
                <a:ea typeface="Calibri" panose="020F0502020204030204" pitchFamily="34" charset="0"/>
                <a:cs typeface="Times New Roman" panose="02020603050405020304" pitchFamily="18" charset="0"/>
              </a:rPr>
              <a:t>$1,390</a:t>
            </a: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5891" y="7221897"/>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536621"/>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542075"/>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59029" y="9335568"/>
            <a:ext cx="103586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.11.11.22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09340" y="4280810"/>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Riverside County, CA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814892"/>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30725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$600,000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300899"/>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$280,000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54729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71792"/>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67773" y="8709556"/>
            <a:ext cx="425116" cy="338554"/>
          </a:xfrm>
          <a:prstGeom prst="rect">
            <a:avLst/>
          </a:prstGeom>
          <a:noFill/>
        </p:spPr>
        <p:txBody>
          <a:bodyPr wrap="non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39080" y="9088543"/>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607033" y="8689804"/>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612611" y="9050537"/>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612906" y="2522707"/>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817816"/>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60816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245716"/>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$61,500 </a:t>
            </a:r>
            <a:r>
              <a:rPr lang="en-US" sz="1400" dirty="0">
                <a:solidFill>
                  <a:schemeClr val="bg1"/>
                </a:solidFill>
                <a:ea typeface="Calibri" panose="020F0502020204030204" pitchFamily="34" charset="0"/>
                <a:cs typeface="Times New Roman" panose="02020603050405020304" pitchFamily="18" charset="0"/>
              </a:rPr>
              <a:t>can buy a home like this:</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25121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$110,500 </a:t>
            </a:r>
            <a:r>
              <a:rPr lang="en-US" sz="1400" dirty="0">
                <a:ea typeface="Calibri" panose="020F0502020204030204" pitchFamily="34" charset="0"/>
                <a:cs typeface="Times New Roman" panose="02020603050405020304" pitchFamily="18" charset="0"/>
              </a:rPr>
              <a:t>can buy a home like this:</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87172"/>
            <a:ext cx="805189" cy="523220"/>
          </a:xfrm>
          <a:prstGeom prst="rect">
            <a:avLst/>
          </a:prstGeom>
          <a:noFill/>
        </p:spPr>
        <p:txBody>
          <a:bodyPr wrap="square" rtlCol="0">
            <a:spAutoFit/>
          </a:bodyPr>
          <a:lstStyle/>
          <a:p>
            <a:r>
              <a:rPr lang="en-US" sz="1400" b="1" dirty="0">
                <a:solidFill>
                  <a:srgbClr val="814892"/>
                </a:solidFill>
              </a:rPr>
              <a:t>$2,305 -$5,763</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98036"/>
            <a:ext cx="927943" cy="523220"/>
          </a:xfrm>
          <a:prstGeom prst="rect">
            <a:avLst/>
          </a:prstGeom>
          <a:noFill/>
        </p:spPr>
        <p:txBody>
          <a:bodyPr wrap="square" rtlCol="0">
            <a:spAutoFit/>
          </a:bodyPr>
          <a:lstStyle/>
          <a:p>
            <a:r>
              <a:rPr lang="en-US" sz="1400" b="1" dirty="0">
                <a:solidFill>
                  <a:srgbClr val="814892"/>
                </a:solidFill>
              </a:rPr>
              <a:t>$265  -$3,598</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47085" y="2695702"/>
            <a:ext cx="357724" cy="0"/>
          </a:xfrm>
          <a:prstGeom prst="straightConnector1">
            <a:avLst/>
          </a:prstGeom>
          <a:ln w="28575">
            <a:solidFill>
              <a:srgbClr val="814892"/>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BD27776F-48FC-4666-A9A6-0593CF8437AF}"/>
              </a:ext>
            </a:extLst>
          </p:cNvPr>
          <p:cNvPicPr>
            <a:picLocks noChangeAspect="1"/>
          </p:cNvPicPr>
          <p:nvPr/>
        </p:nvPicPr>
        <p:blipFill rotWithShape="1">
          <a:blip r:embed="rId27"/>
          <a:srcRect l="48310" t="12808" r="31861" b="36299"/>
          <a:stretch/>
        </p:blipFill>
        <p:spPr>
          <a:xfrm>
            <a:off x="5678513" y="3791306"/>
            <a:ext cx="574900" cy="829950"/>
          </a:xfrm>
          <a:prstGeom prst="rect">
            <a:avLst/>
          </a:prstGeom>
        </p:spPr>
      </p:pic>
      <p:pic>
        <p:nvPicPr>
          <p:cNvPr id="89" name="Picture 88">
            <a:extLst>
              <a:ext uri="{FF2B5EF4-FFF2-40B4-BE49-F238E27FC236}">
                <a16:creationId xmlns:a16="http://schemas.microsoft.com/office/drawing/2014/main" id="{99032829-E70B-40F1-953A-689B3EF94E64}"/>
              </a:ext>
            </a:extLst>
          </p:cNvPr>
          <p:cNvPicPr>
            <a:picLocks noChangeAspect="1"/>
          </p:cNvPicPr>
          <p:nvPr/>
        </p:nvPicPr>
        <p:blipFill rotWithShape="1">
          <a:blip r:embed="rId28"/>
          <a:srcRect l="41347" t="11600" r="23527" b="45350"/>
          <a:stretch/>
        </p:blipFill>
        <p:spPr>
          <a:xfrm>
            <a:off x="6639549" y="3510392"/>
            <a:ext cx="650611" cy="448523"/>
          </a:xfrm>
          <a:prstGeom prst="rect">
            <a:avLst/>
          </a:prstGeom>
        </p:spPr>
      </p:pic>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9"/>
          <a:stretch>
            <a:fillRect/>
          </a:stretch>
        </p:blipFill>
        <p:spPr>
          <a:xfrm>
            <a:off x="6840809" y="8812787"/>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30"/>
          <a:stretch>
            <a:fillRect/>
          </a:stretch>
        </p:blipFill>
        <p:spPr>
          <a:xfrm>
            <a:off x="2381790" y="8201987"/>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84124" y="8498751"/>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31"/>
          <a:srcRect l="60133" b="31866"/>
          <a:stretch/>
        </p:blipFill>
        <p:spPr>
          <a:xfrm>
            <a:off x="6072402" y="8859305"/>
            <a:ext cx="763846" cy="502446"/>
          </a:xfrm>
          <a:prstGeom prst="rect">
            <a:avLst/>
          </a:prstGeom>
        </p:spPr>
      </p:pic>
      <p:pic>
        <p:nvPicPr>
          <p:cNvPr id="1034" name="Picture 10" descr="Riverside County, California Genealogy • FamilySearch">
            <a:extLst>
              <a:ext uri="{FF2B5EF4-FFF2-40B4-BE49-F238E27FC236}">
                <a16:creationId xmlns:a16="http://schemas.microsoft.com/office/drawing/2014/main" id="{DDEC2A05-0B8E-4AEB-9B6F-BBA19EDC7439}"/>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73271" y="401676"/>
            <a:ext cx="869512" cy="99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930cc2c4-486b-463f-bc76-9577a814ea8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6562</TotalTime>
  <Words>247</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25</cp:revision>
  <cp:lastPrinted>2023-01-05T03:20:46Z</cp:lastPrinted>
  <dcterms:created xsi:type="dcterms:W3CDTF">2022-05-24T17:15:36Z</dcterms:created>
  <dcterms:modified xsi:type="dcterms:W3CDTF">2023-01-21T15:15:41Z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