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4" d="100"/>
          <a:sy n="74"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1/20/23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$40.54/hr.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3243F0B3-D457-4909-BAAE-CB26EE7702CB}"/>
              </a:ext>
            </a:extLst>
          </p:cNvPr>
          <p:cNvGraphicFramePr>
            <a:graphicFrameLocks noGrp="1"/>
          </p:cNvGraphicFramePr>
          <p:nvPr>
            <p:extLst>
              <p:ext uri="{D42A27DB-BD31-4B8C-83A1-F6EECF244321}">
                <p14:modId xmlns:p14="http://schemas.microsoft.com/office/powerpoint/2010/main" val="3407035190"/>
              </p:ext>
            </p:extLst>
          </p:nvPr>
        </p:nvGraphicFramePr>
        <p:xfrm>
          <a:off x="490756" y="2232421"/>
          <a:ext cx="4081244" cy="2393157"/>
        </p:xfrm>
        <a:graphic>
          <a:graphicData uri="http://schemas.openxmlformats.org/drawingml/2006/table">
            <a:tbl>
              <a:tblPr>
                <a:noFill/>
              </a:tblPr>
              <a:tblGrid>
                <a:gridCol w="2618204">
                  <a:extLst>
                    <a:ext uri="{9D8B030D-6E8A-4147-A177-3AD203B41FA5}">
                      <a16:colId xmlns:a16="http://schemas.microsoft.com/office/drawing/2014/main" val="3009847722"/>
                    </a:ext>
                  </a:extLst>
                </a:gridCol>
                <a:gridCol w="1463040">
                  <a:extLst>
                    <a:ext uri="{9D8B030D-6E8A-4147-A177-3AD203B41FA5}">
                      <a16:colId xmlns:a16="http://schemas.microsoft.com/office/drawing/2014/main" val="3599669939"/>
                    </a:ext>
                  </a:extLst>
                </a:gridCol>
              </a:tblGrid>
              <a:tr h="56435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681939381"/>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Orange Unified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$52,148 -$59,238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08512320"/>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Santa Ana Unified  </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$63,168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659979207"/>
                  </a:ext>
                </a:extLst>
              </a:tr>
            </a:tbl>
          </a:graphicData>
        </a:graphic>
      </p:graphicFrame>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58085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$80,000 = $54.05/hr.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graphicFrame>
        <p:nvGraphicFramePr>
          <p:cNvPr id="2" name="Table 1">
            <a:extLst>
              <a:ext uri="{FF2B5EF4-FFF2-40B4-BE49-F238E27FC236}">
                <a16:creationId xmlns:a16="http://schemas.microsoft.com/office/drawing/2014/main" id="{07CFE0ED-E8E2-449C-8315-4AB37037E637}"/>
              </a:ext>
            </a:extLst>
          </p:cNvPr>
          <p:cNvGraphicFramePr>
            <a:graphicFrameLocks noGrp="1"/>
          </p:cNvGraphicFramePr>
          <p:nvPr>
            <p:extLst>
              <p:ext uri="{D42A27DB-BD31-4B8C-83A1-F6EECF244321}">
                <p14:modId xmlns:p14="http://schemas.microsoft.com/office/powerpoint/2010/main" val="2801369310"/>
              </p:ext>
            </p:extLst>
          </p:nvPr>
        </p:nvGraphicFramePr>
        <p:xfrm>
          <a:off x="347472" y="2147077"/>
          <a:ext cx="7007324" cy="2393157"/>
        </p:xfrm>
        <a:graphic>
          <a:graphicData uri="http://schemas.openxmlformats.org/drawingml/2006/table">
            <a:tbl>
              <a:tblPr>
                <a:noFill/>
              </a:tblPr>
              <a:tblGrid>
                <a:gridCol w="2618204">
                  <a:extLst>
                    <a:ext uri="{9D8B030D-6E8A-4147-A177-3AD203B41FA5}">
                      <a16:colId xmlns:a16="http://schemas.microsoft.com/office/drawing/2014/main" val="3624337783"/>
                    </a:ext>
                  </a:extLst>
                </a:gridCol>
                <a:gridCol w="1463040">
                  <a:extLst>
                    <a:ext uri="{9D8B030D-6E8A-4147-A177-3AD203B41FA5}">
                      <a16:colId xmlns:a16="http://schemas.microsoft.com/office/drawing/2014/main" val="3644179291"/>
                    </a:ext>
                  </a:extLst>
                </a:gridCol>
                <a:gridCol w="1463040">
                  <a:extLst>
                    <a:ext uri="{9D8B030D-6E8A-4147-A177-3AD203B41FA5}">
                      <a16:colId xmlns:a16="http://schemas.microsoft.com/office/drawing/2014/main" val="2069950001"/>
                    </a:ext>
                  </a:extLst>
                </a:gridCol>
                <a:gridCol w="1463040">
                  <a:extLst>
                    <a:ext uri="{9D8B030D-6E8A-4147-A177-3AD203B41FA5}">
                      <a16:colId xmlns:a16="http://schemas.microsoft.com/office/drawing/2014/main" val="3931126984"/>
                    </a:ext>
                  </a:extLst>
                </a:gridCol>
              </a:tblGrid>
              <a:tr h="56435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625298346"/>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Orange Unified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$52,148 -$59,238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$67,977 - $81,023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$72,284 - $82,098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263352686"/>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Santa Ana Unified  </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$63,168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$65,159 - $81,641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$80,896 - $84,531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501184320"/>
                  </a:ext>
                </a:extLst>
              </a:tr>
            </a:tbl>
          </a:graphicData>
        </a:graphic>
      </p:graphicFrame>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338697700"/>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Orange Unified  </a:t>
                      </a:r>
                    </a:p>
                    <a:p>
                      <a:pPr marL="0" marR="0" lvl="0" indent="0" algn="l" rtl="0">
                        <a:lnSpc>
                          <a:spcPct val="90000"/>
                        </a:lnSpc>
                        <a:spcBef>
                          <a:spcPts val="0"/>
                        </a:spcBef>
                        <a:spcAft>
                          <a:spcPts val="0"/>
                        </a:spcAft>
                        <a:buNone/>
                      </a:pP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$52,148 -$59,238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$67,977 - $81,023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$72,284 - $82,098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$103,083 -$108,108</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a:solidFill>
                            <a:schemeClr val="tx2"/>
                          </a:solidFill>
                          <a:latin typeface="Calibri"/>
                          <a:ea typeface="Calibri"/>
                          <a:cs typeface="Calibri"/>
                          <a:sym typeface="Calibri"/>
                        </a:rPr>
                        <a:t>Santa Ana Unified  </a:t>
                      </a:r>
                      <a:r>
                        <a:rPr lang="en-US" sz="1400" b="1" u="none" strike="noStrike" cap="none" dirty="0">
                          <a:solidFill>
                            <a:schemeClr val="tx2"/>
                          </a:solidFill>
                          <a:latin typeface="Calibri"/>
                          <a:ea typeface="Calibri"/>
                          <a:cs typeface="Calibri"/>
                          <a:sym typeface="Calibri"/>
                        </a:rPr>
                        <a:t> (21-22)</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$63,168 </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$65,159 - $81,641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$80,896 - $84,531</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$105,402 - $111,472</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185-day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$105,000 = $70.94/hr.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66240067"/>
              </p:ext>
            </p:extLst>
          </p:nvPr>
        </p:nvGraphicFramePr>
        <p:xfrm>
          <a:off x="865312" y="2063262"/>
          <a:ext cx="6975835" cy="3468448"/>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750339">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215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$119,376 - $125,472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72839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221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$131,664 - $151,344</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770836">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Assistant Superintendent </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248 Days </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$190,920 - $218,568</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186793650"/>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rgbClr val="002060"/>
                          </a:solidFill>
                          <a:latin typeface="Calibri"/>
                          <a:ea typeface="Calibri"/>
                          <a:cs typeface="Calibri"/>
                          <a:sym typeface="Calibri"/>
                        </a:rPr>
                        <a:t>Deputy Superintendent </a:t>
                      </a:r>
                      <a:endParaRPr sz="2400" b="1"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endParaRPr lang="en-US" sz="2000" kern="1200" dirty="0">
                        <a:solidFill>
                          <a:schemeClr val="tx1"/>
                        </a:solidFill>
                        <a:latin typeface="+mn-lt"/>
                        <a:ea typeface="+mn-ea"/>
                        <a:cs typeface="+mn-cs"/>
                      </a:endParaRPr>
                    </a:p>
                    <a:p>
                      <a:pPr marL="0" marR="0" lvl="0" indent="0" algn="ctr" defTabSz="914400" rtl="0" eaLnBrk="1" fontAlgn="auto" latinLnBrk="0" hangingPunct="1">
                        <a:lnSpc>
                          <a:spcPct val="90000"/>
                        </a:lnSpc>
                        <a:spcBef>
                          <a:spcPts val="0"/>
                        </a:spcBef>
                        <a:spcAft>
                          <a:spcPts val="0"/>
                        </a:spcAft>
                        <a:buClrTx/>
                        <a:buSzTx/>
                        <a:buFontTx/>
                        <a:buNone/>
                        <a:tabLst/>
                        <a:defRPr/>
                      </a:pPr>
                      <a:r>
                        <a:rPr lang="en-US" sz="2000" kern="1200" dirty="0">
                          <a:solidFill>
                            <a:schemeClr val="tx1"/>
                          </a:solidFill>
                          <a:latin typeface="+mn-lt"/>
                          <a:ea typeface="+mn-ea"/>
                          <a:cs typeface="+mn-cs"/>
                        </a:rPr>
                        <a:t>248 Days </a:t>
                      </a:r>
                    </a:p>
                    <a:p>
                      <a:pPr marL="0" marR="0" lvl="0" indent="0" algn="ctr" rtl="0">
                        <a:lnSpc>
                          <a:spcPct val="90000"/>
                        </a:lnSpc>
                        <a:spcBef>
                          <a:spcPts val="0"/>
                        </a:spcBef>
                        <a:spcAft>
                          <a:spcPts val="0"/>
                        </a:spcAft>
                        <a:buNone/>
                      </a:pP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$214,176 - $277,692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33683420"/>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a:solidFill>
                  <a:srgbClr val="272D41"/>
                </a:solidFill>
              </a:rPr>
            </a:br>
            <a:r>
              <a:rPr lang="en-US" sz="3600">
                <a:solidFill>
                  <a:schemeClr val="tx2">
                    <a:lumMod val="75000"/>
                  </a:schemeClr>
                </a:solidFill>
                <a:latin typeface="Calibri" panose="020F0502020204030204" pitchFamily="34" charset="0"/>
                <a:cs typeface="Calibri" panose="020F0502020204030204" pitchFamily="34" charset="0"/>
              </a:rPr>
              <a:t>Orange &amp; Santa Ana </a:t>
            </a:r>
            <a:r>
              <a:rPr lang="en-US" sz="3600" dirty="0">
                <a:solidFill>
                  <a:schemeClr val="tx2">
                    <a:lumMod val="75000"/>
                  </a:schemeClr>
                </a:solidFill>
                <a:latin typeface="Calibri" panose="020F0502020204030204" pitchFamily="34" charset="0"/>
                <a:cs typeface="Calibri" panose="020F0502020204030204" pitchFamily="34" charset="0"/>
              </a:rPr>
              <a:t>Unified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265394" y="5709743"/>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185 days</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318</TotalTime>
  <Words>939</Words>
  <Application>Microsoft Office PowerPoint</Application>
  <PresentationFormat>On-screen Show (4:3)</PresentationFormat>
  <Paragraphs>95</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Orange &amp; Santa Ana Unified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27</cp:revision>
  <dcterms:created xsi:type="dcterms:W3CDTF">2022-08-02T19:12:40Z</dcterms:created>
  <dcterms:modified xsi:type="dcterms:W3CDTF">2023-01-21T06:00:49Z</dcterms:modified>
</cp:coreProperties>
</file>