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89"/>
    <a:srgbClr val="2B4FC5"/>
    <a:srgbClr val="2EC29D"/>
    <a:srgbClr val="F1A653"/>
    <a:srgbClr val="006F91"/>
    <a:srgbClr val="814892"/>
    <a:srgbClr val="FDE9E3"/>
    <a:srgbClr val="EF643E"/>
    <a:srgbClr val="E5E7EF"/>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76" d="100"/>
          <a:sy n="76" d="100"/>
        </p:scale>
        <p:origin x="780" y="9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1/21/2023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1/21/2023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1/21/2023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521C1C9E-6CDD-495E-A13B-02388DC28F63}"/>
              </a:ext>
            </a:extLst>
          </p:cNvPr>
          <p:cNvPicPr>
            <a:picLocks noChangeAspect="1"/>
          </p:cNvPicPr>
          <p:nvPr/>
        </p:nvPicPr>
        <p:blipFill rotWithShape="1">
          <a:blip r:embed="rId3">
            <a:extLst>
              <a:ext uri="{28A0092B-C50C-407E-A947-70E740481C1C}">
                <a14:useLocalDpi xmlns:a14="http://schemas.microsoft.com/office/drawing/2010/main" val="0"/>
              </a:ext>
            </a:extLst>
          </a:blip>
          <a:srcRect r="35957" b="18249"/>
          <a:stretch/>
        </p:blipFill>
        <p:spPr bwMode="auto">
          <a:xfrm>
            <a:off x="4730657" y="5490730"/>
            <a:ext cx="2608244" cy="1990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69" name="Picture 68">
            <a:extLst>
              <a:ext uri="{FF2B5EF4-FFF2-40B4-BE49-F238E27FC236}">
                <a16:creationId xmlns:a16="http://schemas.microsoft.com/office/drawing/2014/main" id="{706502CD-3351-484E-B4B9-2BB2C75B16E0}"/>
              </a:ext>
            </a:extLst>
          </p:cNvPr>
          <p:cNvPicPr>
            <a:picLocks noChangeAspect="1"/>
          </p:cNvPicPr>
          <p:nvPr/>
        </p:nvPicPr>
        <p:blipFill rotWithShape="1">
          <a:blip r:embed="rId4">
            <a:extLst>
              <a:ext uri="{28A0092B-C50C-407E-A947-70E740481C1C}">
                <a14:useLocalDpi xmlns:a14="http://schemas.microsoft.com/office/drawing/2010/main" val="0"/>
              </a:ext>
            </a:extLst>
          </a:blip>
          <a:srcRect l="15563" t="8127" r="24140" b="10591"/>
          <a:stretch/>
        </p:blipFill>
        <p:spPr bwMode="auto">
          <a:xfrm>
            <a:off x="2041848" y="5483335"/>
            <a:ext cx="2494404" cy="1998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260439" y="8498751"/>
            <a:ext cx="1475219" cy="938831"/>
          </a:xfrm>
          <a:prstGeom prst="rect">
            <a:avLst/>
          </a:prstGeom>
          <a:solidFill>
            <a:schemeClr val="bg1">
              <a:alpha val="68000"/>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7" name="Rectangle 76">
            <a:extLst>
              <a:ext uri="{FF2B5EF4-FFF2-40B4-BE49-F238E27FC236}">
                <a16:creationId xmlns:a16="http://schemas.microsoft.com/office/drawing/2014/main" id="{642312ED-6657-4E60-B381-26009E47792F}"/>
              </a:ext>
            </a:extLst>
          </p:cNvPr>
          <p:cNvSpPr/>
          <p:nvPr/>
        </p:nvSpPr>
        <p:spPr>
          <a:xfrm>
            <a:off x="5552099" y="2817816"/>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65431"/>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814892">
              <a:alpha val="46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814892">
              <a:alpha val="45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814892"/>
          </a:solidFill>
          <a:ln>
            <a:solidFill>
              <a:srgbClr val="814892">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$52,148 -$63,168</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88949" y="3483033"/>
            <a:ext cx="1395820" cy="638486"/>
          </a:xfrm>
          <a:prstGeom prst="ellipse">
            <a:avLst/>
          </a:prstGeom>
          <a:solidFill>
            <a:srgbClr val="814892"/>
          </a:solidFill>
          <a:ln>
            <a:solidFill>
              <a:srgbClr val="814892">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$103,083- $111,472</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3898" y="3700515"/>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47085" y="3641686"/>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3058560"/>
            <a:ext cx="1206938" cy="1222249"/>
          </a:xfrm>
          <a:prstGeom prst="rect">
            <a:avLst/>
          </a:prstGeom>
          <a:solidFill>
            <a:srgbClr val="814892">
              <a:alpha val="45000"/>
            </a:srgbClr>
          </a:solidFill>
          <a:ln w="15875">
            <a:solidFill>
              <a:srgbClr val="814892"/>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annual wage 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$75,192</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02392" y="3620646"/>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is </a:t>
            </a:r>
            <a:r>
              <a:rPr lang="en-US" sz="1400" b="1" dirty="0">
                <a:latin typeface="Calibri" panose="020F0502020204030204" pitchFamily="34" charset="0"/>
                <a:ea typeface="Calibri" panose="020F0502020204030204" pitchFamily="34" charset="0"/>
                <a:cs typeface="Times New Roman" panose="02020603050405020304" pitchFamily="18" charset="0"/>
              </a:rPr>
              <a:t>$1,033,000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 </a:t>
            </a:r>
            <a:r>
              <a:rPr lang="en-US" sz="1400" dirty="0">
                <a:latin typeface="Calibri" panose="020F0502020204030204" pitchFamily="34" charset="0"/>
                <a:ea typeface="Calibri" panose="020F0502020204030204" pitchFamily="34" charset="0"/>
                <a:cs typeface="Times New Roman" panose="02020603050405020304" pitchFamily="18" charset="0"/>
              </a:rPr>
              <a:t>is </a:t>
            </a:r>
            <a:r>
              <a:rPr lang="en-US" sz="1400" b="1" dirty="0">
                <a:latin typeface="Calibri" panose="020F0502020204030204" pitchFamily="34" charset="0"/>
                <a:ea typeface="Calibri" panose="020F0502020204030204" pitchFamily="34" charset="0"/>
                <a:cs typeface="Times New Roman" panose="02020603050405020304" pitchFamily="18" charset="0"/>
              </a:rPr>
              <a:t>$2,311</a:t>
            </a: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5891" y="7221897"/>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536621"/>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542075"/>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59029" y="9335568"/>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09340" y="4280810"/>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Orange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814892"/>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30725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$540,000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300899"/>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$210,000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54729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71792"/>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67773" y="8709556"/>
            <a:ext cx="425116" cy="338554"/>
          </a:xfrm>
          <a:prstGeom prst="rect">
            <a:avLst/>
          </a:prstGeom>
          <a:noFill/>
        </p:spPr>
        <p:txBody>
          <a:bodyPr wrap="non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39080" y="9088543"/>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607033" y="8689804"/>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612611" y="9050537"/>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612906" y="2522707"/>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817816"/>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60816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245716"/>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$57,500 </a:t>
            </a:r>
            <a:r>
              <a:rPr lang="en-US" sz="1400" dirty="0">
                <a:solidFill>
                  <a:schemeClr val="bg1"/>
                </a:solidFill>
                <a:ea typeface="Calibri" panose="020F0502020204030204" pitchFamily="34" charset="0"/>
                <a:cs typeface="Times New Roman" panose="02020603050405020304" pitchFamily="18" charset="0"/>
              </a:rPr>
              <a:t>can buy a home like this:</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25121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$107,000 </a:t>
            </a:r>
            <a:r>
              <a:rPr lang="en-US" sz="1400" dirty="0">
                <a:ea typeface="Calibri" panose="020F0502020204030204" pitchFamily="34" charset="0"/>
                <a:cs typeface="Times New Roman" panose="02020603050405020304" pitchFamily="18" charset="0"/>
              </a:rPr>
              <a:t>can buy a home like this:</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87172"/>
            <a:ext cx="805189" cy="523220"/>
          </a:xfrm>
          <a:prstGeom prst="rect">
            <a:avLst/>
          </a:prstGeom>
          <a:noFill/>
        </p:spPr>
        <p:txBody>
          <a:bodyPr wrap="square" rtlCol="0">
            <a:spAutoFit/>
          </a:bodyPr>
          <a:lstStyle/>
          <a:p>
            <a:r>
              <a:rPr lang="en-US" sz="1400" b="1" dirty="0">
                <a:solidFill>
                  <a:srgbClr val="814892"/>
                </a:solidFill>
              </a:rPr>
              <a:t>$2,305 -$5,763</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98036"/>
            <a:ext cx="927943" cy="523220"/>
          </a:xfrm>
          <a:prstGeom prst="rect">
            <a:avLst/>
          </a:prstGeom>
          <a:noFill/>
        </p:spPr>
        <p:txBody>
          <a:bodyPr wrap="square" rtlCol="0">
            <a:spAutoFit/>
          </a:bodyPr>
          <a:lstStyle/>
          <a:p>
            <a:r>
              <a:rPr lang="en-US" sz="1400" b="1" dirty="0">
                <a:solidFill>
                  <a:srgbClr val="814892"/>
                </a:solidFill>
              </a:rPr>
              <a:t>$265  -$3,598</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47085" y="2695702"/>
            <a:ext cx="357724" cy="0"/>
          </a:xfrm>
          <a:prstGeom prst="straightConnector1">
            <a:avLst/>
          </a:prstGeom>
          <a:ln w="28575">
            <a:solidFill>
              <a:srgbClr val="814892"/>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BD27776F-48FC-4666-A9A6-0593CF8437AF}"/>
              </a:ext>
            </a:extLst>
          </p:cNvPr>
          <p:cNvPicPr>
            <a:picLocks noChangeAspect="1"/>
          </p:cNvPicPr>
          <p:nvPr/>
        </p:nvPicPr>
        <p:blipFill rotWithShape="1">
          <a:blip r:embed="rId27"/>
          <a:srcRect l="48310" t="12808" r="31861" b="36299"/>
          <a:stretch/>
        </p:blipFill>
        <p:spPr>
          <a:xfrm>
            <a:off x="5678513" y="3791306"/>
            <a:ext cx="574900" cy="829950"/>
          </a:xfrm>
          <a:prstGeom prst="rect">
            <a:avLst/>
          </a:prstGeom>
        </p:spPr>
      </p:pic>
      <p:pic>
        <p:nvPicPr>
          <p:cNvPr id="89" name="Picture 88">
            <a:extLst>
              <a:ext uri="{FF2B5EF4-FFF2-40B4-BE49-F238E27FC236}">
                <a16:creationId xmlns:a16="http://schemas.microsoft.com/office/drawing/2014/main" id="{99032829-E70B-40F1-953A-689B3EF94E64}"/>
              </a:ext>
            </a:extLst>
          </p:cNvPr>
          <p:cNvPicPr>
            <a:picLocks noChangeAspect="1"/>
          </p:cNvPicPr>
          <p:nvPr/>
        </p:nvPicPr>
        <p:blipFill rotWithShape="1">
          <a:blip r:embed="rId28"/>
          <a:srcRect l="41347" t="11600" r="23527" b="45350"/>
          <a:stretch/>
        </p:blipFill>
        <p:spPr>
          <a:xfrm>
            <a:off x="6639549" y="3510392"/>
            <a:ext cx="650611" cy="448523"/>
          </a:xfrm>
          <a:prstGeom prst="rect">
            <a:avLst/>
          </a:prstGeom>
        </p:spPr>
      </p:pic>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9"/>
          <a:stretch>
            <a:fillRect/>
          </a:stretch>
        </p:blipFill>
        <p:spPr>
          <a:xfrm>
            <a:off x="6840809" y="8812787"/>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30"/>
          <a:stretch>
            <a:fillRect/>
          </a:stretch>
        </p:blipFill>
        <p:spPr>
          <a:xfrm>
            <a:off x="2381790" y="8201987"/>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84124" y="8498751"/>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31"/>
          <a:srcRect l="60133" b="31866"/>
          <a:stretch/>
        </p:blipFill>
        <p:spPr>
          <a:xfrm>
            <a:off x="6072402" y="8859305"/>
            <a:ext cx="763846" cy="502446"/>
          </a:xfrm>
          <a:prstGeom prst="rect">
            <a:avLst/>
          </a:prstGeom>
        </p:spPr>
      </p:pic>
      <p:pic>
        <p:nvPicPr>
          <p:cNvPr id="1026" name="Picture 2" descr="Map of California highlighting Orange County">
            <a:extLst>
              <a:ext uri="{FF2B5EF4-FFF2-40B4-BE49-F238E27FC236}">
                <a16:creationId xmlns:a16="http://schemas.microsoft.com/office/drawing/2014/main" id="{A5734A10-50F5-4AA5-802F-E4C3EBA8DA0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65198" y="395508"/>
            <a:ext cx="879199" cy="10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930cc2c4-486b-463f-bc76-9577a814ea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6760</TotalTime>
  <Words>247</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24</cp:revision>
  <cp:lastPrinted>2023-01-05T03:20:46Z</cp:lastPrinted>
  <dcterms:created xsi:type="dcterms:W3CDTF">2022-05-24T17:15:36Z</dcterms:created>
  <dcterms:modified xsi:type="dcterms:W3CDTF">2023-01-21T18:48:36Z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