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31" autoAdjust="0"/>
    <p:restoredTop sz="80253" autoAdjust="0"/>
  </p:normalViewPr>
  <p:slideViewPr>
    <p:cSldViewPr snapToGrid="0">
      <p:cViewPr varScale="1">
        <p:scale>
          <a:sx n="110" d="100"/>
          <a:sy n="110" d="100"/>
        </p:scale>
        <p:origin x="8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9/28/26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9.28.26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9.28.26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9.28.26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9.28.26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9.28.26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9/28/26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9/28/26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9/28/26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9/28/26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9/28/26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132591"/>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188-day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$55,400 = $36.84/hr.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B797D078-CE72-3E8A-2FA0-D71A48FF761A}"/>
              </a:ext>
            </a:extLst>
          </p:cNvPr>
          <p:cNvGraphicFramePr/>
          <p:nvPr>
            <p:extLst>
              <p:ext uri="{D42A27DB-BD31-4B8C-83A1-F6EECF244321}">
                <p14:modId xmlns:p14="http://schemas.microsoft.com/office/powerpoint/2010/main" val="2907714754"/>
              </p:ext>
            </p:extLst>
          </p:nvPr>
        </p:nvGraphicFramePr>
        <p:xfrm>
          <a:off x="363415" y="1283411"/>
          <a:ext cx="4081244" cy="402936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364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87322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Hartford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$55,643 - $58,038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87322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West Hartford Public Schools</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$52,844 - $55,344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87322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t>Wethersfield Public Schools</a:t>
                      </a:r>
                      <a:b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br>
                      <a:r>
                        <a:rPr kumimoji="0" lang="en-US" sz="1400" b="1" i="0" u="none" strike="noStrike" kern="1200" cap="none" spc="0" normalizeH="0" baseline="0" noProof="0" dirty="0">
                          <a:ln>
                            <a:noFill/>
                          </a:ln>
                          <a:solidFill>
                            <a:srgbClr val="1F497D"/>
                          </a:solidFill>
                          <a:effectLst/>
                          <a:uLnTx/>
                          <a:uFillTx/>
                          <a:latin typeface="Calibri"/>
                          <a:ea typeface="Calibri"/>
                          <a:cs typeface="Calibri"/>
                          <a:sym typeface="Calibri"/>
                        </a:rPr>
                        <a:t>(2026-2027)</a:t>
                      </a:r>
                      <a:endParaRPr kumimoji="0" lang="en-US" sz="1400" b="0" i="0" u="none" strike="noStrike" kern="1200" cap="none" spc="0" normalizeH="0" baseline="0" noProof="0" dirty="0">
                        <a:ln>
                          <a:noFill/>
                        </a:ln>
                        <a:solidFill>
                          <a:srgbClr val="1F497D"/>
                        </a:solidFill>
                        <a:effectLst/>
                        <a:uLnTx/>
                        <a:uFillTx/>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$57,847 - $60,268</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758237073"/>
                  </a:ext>
                </a:extLst>
              </a:tr>
              <a:tr h="87322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Newington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$50,559 - $53,229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591159965"/>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109442"/>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188-day contract </a:t>
            </a:r>
            <a:r>
              <a:rPr lang="en-US" sz="2400" dirty="0">
                <a:solidFill>
                  <a:srgbClr val="7030A0"/>
                </a:solidFill>
                <a:sym typeface="Calibri"/>
              </a:rPr>
              <a:t>→</a:t>
            </a:r>
            <a:r>
              <a:rPr lang="en-US" sz="2400" dirty="0">
                <a:solidFill>
                  <a:srgbClr val="7030A0"/>
                </a:solidFill>
              </a:rPr>
              <a:t> $76,700 = $51.00/hr.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A703C8E1-65CC-9D6C-0656-E4DAFC8A16C0}"/>
              </a:ext>
            </a:extLst>
          </p:cNvPr>
          <p:cNvGraphicFramePr/>
          <p:nvPr>
            <p:extLst>
              <p:ext uri="{D42A27DB-BD31-4B8C-83A1-F6EECF244321}">
                <p14:modId xmlns:p14="http://schemas.microsoft.com/office/powerpoint/2010/main" val="3324069084"/>
              </p:ext>
            </p:extLst>
          </p:nvPr>
        </p:nvGraphicFramePr>
        <p:xfrm>
          <a:off x="363415" y="1283411"/>
          <a:ext cx="7007324" cy="402936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364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87322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Hartford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$55,643 - $58,038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$69,788 - $72,361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$78,833 - $93,115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87322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West Hartford Public Schools</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$52,844 - $55,344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$60,344 - $62,844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$65,344 - $73,237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87322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t>Wethersfield Public Schools</a:t>
                      </a:r>
                      <a:b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br>
                      <a:r>
                        <a:rPr kumimoji="0" lang="en-US" sz="1400" b="1" i="0" u="none" strike="noStrike" kern="1200" cap="none" spc="0" normalizeH="0" baseline="0" noProof="0" dirty="0">
                          <a:ln>
                            <a:noFill/>
                          </a:ln>
                          <a:solidFill>
                            <a:srgbClr val="1F497D"/>
                          </a:solidFill>
                          <a:effectLst/>
                          <a:uLnTx/>
                          <a:uFillTx/>
                          <a:latin typeface="Calibri"/>
                          <a:ea typeface="Calibri"/>
                          <a:cs typeface="Calibri"/>
                          <a:sym typeface="Calibri"/>
                        </a:rPr>
                        <a:t>(2026-2027)</a:t>
                      </a:r>
                      <a:endParaRPr kumimoji="0" lang="en-US" sz="1400" b="0" i="0" u="none" strike="noStrike" kern="1200" cap="none" spc="0" normalizeH="0" baseline="0" noProof="0" dirty="0">
                        <a:ln>
                          <a:noFill/>
                        </a:ln>
                        <a:solidFill>
                          <a:srgbClr val="1F497D"/>
                        </a:solidFill>
                        <a:effectLst/>
                        <a:uLnTx/>
                        <a:uFillTx/>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$57,847 - $60,268</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$71,749 - $75,130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$76,065 - $89,591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758237073"/>
                  </a:ext>
                </a:extLst>
              </a:tr>
              <a:tr h="87322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Newington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$50,559 - $53,229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$60,966 - $65,815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$65,915 - $71,163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591159965"/>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167312"/>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032198537"/>
              </p:ext>
            </p:extLst>
          </p:nvPr>
        </p:nvGraphicFramePr>
        <p:xfrm>
          <a:off x="363415" y="1283411"/>
          <a:ext cx="8470364" cy="402936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364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87322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Hartford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$55,643 - $58,038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$69,788 - $72,361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$78,833 - $93,115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$98,905 - $112,076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87322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West Hartford Public Schools</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$52,844 - $55,344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$60,344 - $62,844</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$65,344 - $73,237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$107,736 - $115,350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r h="87322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t>Wethersfield Public Schools</a:t>
                      </a:r>
                      <a:br>
                        <a:rPr kumimoji="0" lang="en-US" sz="2400" b="1" i="0" u="none" strike="noStrike" kern="1200" cap="none" spc="0" normalizeH="0" baseline="0" noProof="0" dirty="0">
                          <a:ln>
                            <a:noFill/>
                          </a:ln>
                          <a:solidFill>
                            <a:srgbClr val="1F497D"/>
                          </a:solidFill>
                          <a:effectLst/>
                          <a:uLnTx/>
                          <a:uFillTx/>
                          <a:latin typeface="Calibri"/>
                          <a:ea typeface="Calibri"/>
                          <a:cs typeface="Calibri"/>
                          <a:sym typeface="Calibri"/>
                        </a:rPr>
                      </a:br>
                      <a:r>
                        <a:rPr kumimoji="0" lang="en-US" sz="1400" b="1" i="0" u="none" strike="noStrike" kern="1200" cap="none" spc="0" normalizeH="0" baseline="0" noProof="0" dirty="0">
                          <a:ln>
                            <a:noFill/>
                          </a:ln>
                          <a:solidFill>
                            <a:srgbClr val="1F497D"/>
                          </a:solidFill>
                          <a:effectLst/>
                          <a:uLnTx/>
                          <a:uFillTx/>
                          <a:latin typeface="Calibri"/>
                          <a:ea typeface="Calibri"/>
                          <a:cs typeface="Calibri"/>
                          <a:sym typeface="Calibri"/>
                        </a:rPr>
                        <a:t>(2026-2027)</a:t>
                      </a:r>
                      <a:endParaRPr kumimoji="0" lang="en-US" sz="1400" b="0" i="0" u="none" strike="noStrike" kern="1200" cap="none" spc="0" normalizeH="0" baseline="0" noProof="0" dirty="0">
                        <a:ln>
                          <a:noFill/>
                        </a:ln>
                        <a:solidFill>
                          <a:srgbClr val="1F497D"/>
                        </a:solidFill>
                        <a:effectLst/>
                        <a:uLnTx/>
                        <a:uFillTx/>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$57,847 - $60,268</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$71,749 - $75,130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$76,065 - $89,591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$106,289 - $114,618</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758237073"/>
                  </a:ext>
                </a:extLst>
              </a:tr>
              <a:tr h="87322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Newington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$50,559 - $53,229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$60,966 - $65,815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$65,915 - $71,163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$106,333 - $109,722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591159965"/>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188-day contract </a:t>
            </a:r>
            <a:r>
              <a:rPr lang="en-US" sz="2400" dirty="0">
                <a:solidFill>
                  <a:srgbClr val="7030A0"/>
                </a:solidFill>
                <a:sym typeface="Calibri"/>
              </a:rPr>
              <a:t>→</a:t>
            </a:r>
            <a:r>
              <a:rPr lang="en-US" sz="2400" dirty="0">
                <a:solidFill>
                  <a:srgbClr val="7030A0"/>
                </a:solidFill>
              </a:rPr>
              <a:t> $107,100 = $71.21/hr.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1392663735"/>
              </p:ext>
            </p:extLst>
          </p:nvPr>
        </p:nvGraphicFramePr>
        <p:xfrm>
          <a:off x="342900" y="2698567"/>
          <a:ext cx="8490003"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5">
                  <a:extLst>
                    <a:ext uri="{9D8B030D-6E8A-4147-A177-3AD203B41FA5}">
                      <a16:colId xmlns:a16="http://schemas.microsoft.com/office/drawing/2014/main" val="20002"/>
                    </a:ext>
                  </a:extLst>
                </a:gridCol>
                <a:gridCol w="1482366">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$138,539</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$175,787</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$149,609</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$198,653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240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$191,437</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$231,643</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188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$168,600 @ 223 days = $94.51/hr.</a:t>
            </a:r>
          </a:p>
          <a:p>
            <a:pPr algn="ctr" defTabSz="914400">
              <a:defRPr/>
            </a:pPr>
            <a:r>
              <a:rPr lang="en-US" sz="2000">
                <a:solidFill>
                  <a:srgbClr val="7030A0"/>
                </a:solidFill>
                <a:latin typeface="Arial" panose="020B0604020202020204"/>
              </a:rPr>
              <a:t>$211,000 @ 240 days = $109.90/</a:t>
            </a:r>
            <a:r>
              <a:rPr lang="en-US" sz="2000" dirty="0">
                <a:solidFill>
                  <a:srgbClr val="7030A0"/>
                </a:solidFill>
                <a:latin typeface="Arial" panose="020B0604020202020204"/>
              </a:rPr>
              <a:t>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$1,656 - $9,872</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$773 - $6,076</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333</TotalTime>
  <Words>1240</Words>
  <Application>Microsoft Macintosh PowerPoint</Application>
  <PresentationFormat>On-screen Show (4:3)</PresentationFormat>
  <Paragraphs>133</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2026-09-28T17:42:49Z</dcterms:modified>
</cp:coreProperties>
</file>