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3550DD1-B60D-4C1D-8FDE-1AF1CCA6EF91}">
  <a:tblStyle styleId="{D3550DD1-B60D-4C1D-8FDE-1AF1CCA6EF9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73" autoAdjust="0"/>
    <p:restoredTop sz="71721" autoAdjust="0"/>
  </p:normalViewPr>
  <p:slideViewPr>
    <p:cSldViewPr snapToGrid="0" showGuides="1">
      <p:cViewPr varScale="1">
        <p:scale>
          <a:sx n="72" d="100"/>
          <a:sy n="72" d="100"/>
        </p:scale>
        <p:origin x="6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6/9/23 with 22-24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6/9/23 with 22-24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2" name="Google Shape;182;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6/9/23 with 22-24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1" name="Google Shape;191;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6/9/23 with 22-24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endParaRPr dirty="0"/>
          </a:p>
          <a:p>
            <a:pPr marL="0" lvl="0" indent="0" algn="l" rtl="0">
              <a:spcBef>
                <a:spcPts val="0"/>
              </a:spcBef>
              <a:spcAft>
                <a:spcPts val="0"/>
              </a:spcAft>
              <a:buNone/>
            </a:pPr>
            <a:endParaRPr dirty="0"/>
          </a:p>
        </p:txBody>
      </p:sp>
      <p:sp>
        <p:nvSpPr>
          <p:cNvPr id="200" name="Google Shape;20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6/9/23 with 22-24 salaries </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0" name="Google Shape;210;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76" name="Google Shape;176;p26"/>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2544298509"/>
              </p:ext>
            </p:extLst>
          </p:nvPr>
        </p:nvGraphicFramePr>
        <p:xfrm>
          <a:off x="312615" y="2340685"/>
          <a:ext cx="4081250" cy="2390575"/>
        </p:xfrm>
        <a:graphic>
          <a:graphicData uri="http://schemas.openxmlformats.org/drawingml/2006/table">
            <a:tbl>
              <a:tblPr>
                <a:noFill/>
                <a:tableStyleId>{D3550DD1-B60D-4C1D-8FDE-1AF1CCA6EF91}</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dirty="0">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Greeley-Evans School District 6 </a:t>
                      </a:r>
                      <a:r>
                        <a:rPr lang="en-US" sz="1600" b="1" dirty="0">
                          <a:solidFill>
                            <a:schemeClr val="dk2"/>
                          </a:solidFill>
                          <a:latin typeface="Calibri"/>
                          <a:ea typeface="Calibri"/>
                          <a:cs typeface="Calibri"/>
                          <a:sym typeface="Calibri"/>
                        </a:rPr>
                        <a:t>(23-24)</a:t>
                      </a:r>
                      <a:endParaRPr sz="16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$48,000-$51,691</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Weld RE-4 School District </a:t>
                      </a:r>
                      <a:r>
                        <a:rPr lang="en-US" sz="1600" b="1" dirty="0">
                          <a:solidFill>
                            <a:schemeClr val="dk2"/>
                          </a:solidFill>
                          <a:latin typeface="Calibri"/>
                          <a:ea typeface="Calibri"/>
                          <a:cs typeface="Calibri"/>
                          <a:sym typeface="Calibri"/>
                        </a:rPr>
                        <a:t>(22-23)</a:t>
                      </a:r>
                      <a:endParaRPr sz="16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$42,000-$47,271</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78" name="Google Shape;178;p26"/>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185 days </a:t>
            </a:r>
            <a:r>
              <a:rPr lang="en-US" sz="2400">
                <a:solidFill>
                  <a:srgbClr val="7030A0"/>
                </a:solidFill>
                <a:latin typeface="Arial"/>
                <a:ea typeface="Arial"/>
                <a:cs typeface="Arial"/>
                <a:sym typeface="Arial"/>
              </a:rPr>
              <a:t>contract → </a:t>
            </a:r>
            <a:r>
              <a:rPr lang="en-US" sz="2400">
                <a:solidFill>
                  <a:srgbClr val="7030A0"/>
                </a:solidFill>
              </a:rPr>
              <a:t>$45,600 </a:t>
            </a:r>
            <a:r>
              <a:rPr lang="en-US" sz="2400">
                <a:solidFill>
                  <a:srgbClr val="7030A0"/>
                </a:solidFill>
                <a:latin typeface="Arial"/>
                <a:ea typeface="Arial"/>
                <a:cs typeface="Arial"/>
                <a:sym typeface="Arial"/>
              </a:rPr>
              <a:t>= </a:t>
            </a:r>
            <a:r>
              <a:rPr lang="en-US" sz="2400">
                <a:solidFill>
                  <a:srgbClr val="7030A0"/>
                </a:solidFill>
              </a:rPr>
              <a:t>$30.81</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7"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85" name="Google Shape;185;p27"/>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sp>
        <p:nvSpPr>
          <p:cNvPr id="187" name="Google Shape;187;p27"/>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185 days </a:t>
            </a:r>
            <a:r>
              <a:rPr lang="en-US" sz="2400">
                <a:solidFill>
                  <a:srgbClr val="7030A0"/>
                </a:solidFill>
                <a:latin typeface="Arial"/>
                <a:ea typeface="Arial"/>
                <a:cs typeface="Arial"/>
                <a:sym typeface="Arial"/>
              </a:rPr>
              <a:t>contract → </a:t>
            </a:r>
            <a:r>
              <a:rPr lang="en-US" sz="2400">
                <a:solidFill>
                  <a:srgbClr val="7030A0"/>
                </a:solidFill>
              </a:rPr>
              <a:t>$50,700 </a:t>
            </a:r>
            <a:r>
              <a:rPr lang="en-US" sz="2400">
                <a:solidFill>
                  <a:srgbClr val="7030A0"/>
                </a:solidFill>
                <a:latin typeface="Arial"/>
                <a:ea typeface="Arial"/>
                <a:cs typeface="Arial"/>
                <a:sym typeface="Arial"/>
              </a:rPr>
              <a:t>= </a:t>
            </a:r>
            <a:r>
              <a:rPr lang="en-US" sz="2400">
                <a:solidFill>
                  <a:srgbClr val="7030A0"/>
                </a:solidFill>
              </a:rPr>
              <a:t>$34.26</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graphicFrame>
        <p:nvGraphicFramePr>
          <p:cNvPr id="2" name="Table 1">
            <a:extLst>
              <a:ext uri="{FF2B5EF4-FFF2-40B4-BE49-F238E27FC236}">
                <a16:creationId xmlns:a16="http://schemas.microsoft.com/office/drawing/2014/main" id="{1F998E7F-5D7C-1A2C-F239-CD19D03FB0BB}"/>
              </a:ext>
            </a:extLst>
          </p:cNvPr>
          <p:cNvGraphicFramePr>
            <a:graphicFrameLocks noGrp="1"/>
          </p:cNvGraphicFramePr>
          <p:nvPr>
            <p:extLst>
              <p:ext uri="{D42A27DB-BD31-4B8C-83A1-F6EECF244321}">
                <p14:modId xmlns:p14="http://schemas.microsoft.com/office/powerpoint/2010/main" val="62123503"/>
              </p:ext>
            </p:extLst>
          </p:nvPr>
        </p:nvGraphicFramePr>
        <p:xfrm>
          <a:off x="191765" y="2494885"/>
          <a:ext cx="5544300" cy="2390575"/>
        </p:xfrm>
        <a:graphic>
          <a:graphicData uri="http://schemas.openxmlformats.org/drawingml/2006/table">
            <a:tbl>
              <a:tblPr>
                <a:noFill/>
                <a:tableStyleId>{D3550DD1-B60D-4C1D-8FDE-1AF1CCA6EF91}</a:tableStyleId>
              </a:tblPr>
              <a:tblGrid>
                <a:gridCol w="2369394">
                  <a:extLst>
                    <a:ext uri="{9D8B030D-6E8A-4147-A177-3AD203B41FA5}">
                      <a16:colId xmlns:a16="http://schemas.microsoft.com/office/drawing/2014/main" val="1116030847"/>
                    </a:ext>
                  </a:extLst>
                </a:gridCol>
                <a:gridCol w="1711856">
                  <a:extLst>
                    <a:ext uri="{9D8B030D-6E8A-4147-A177-3AD203B41FA5}">
                      <a16:colId xmlns:a16="http://schemas.microsoft.com/office/drawing/2014/main" val="4093263348"/>
                    </a:ext>
                  </a:extLst>
                </a:gridCol>
                <a:gridCol w="1463050">
                  <a:extLst>
                    <a:ext uri="{9D8B030D-6E8A-4147-A177-3AD203B41FA5}">
                      <a16:colId xmlns:a16="http://schemas.microsoft.com/office/drawing/2014/main" val="2231502670"/>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860588772"/>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Greeley-Evans School District 6 </a:t>
                      </a:r>
                      <a:r>
                        <a:rPr lang="en-US" sz="1600" b="1" dirty="0">
                          <a:solidFill>
                            <a:schemeClr val="dk2"/>
                          </a:solidFill>
                          <a:latin typeface="Calibri"/>
                          <a:ea typeface="Calibri"/>
                          <a:cs typeface="Calibri"/>
                          <a:sym typeface="Calibri"/>
                        </a:rPr>
                        <a:t>(23-24)</a:t>
                      </a:r>
                      <a:endParaRPr sz="16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$48,000-$51,691</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$54,970-$59,198</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3640680228"/>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Weld RE-4 School District </a:t>
                      </a:r>
                      <a:r>
                        <a:rPr lang="en-US" sz="1600" b="1" dirty="0">
                          <a:solidFill>
                            <a:schemeClr val="dk2"/>
                          </a:solidFill>
                          <a:latin typeface="Calibri"/>
                          <a:ea typeface="Calibri"/>
                          <a:cs typeface="Calibri"/>
                          <a:sym typeface="Calibri"/>
                        </a:rPr>
                        <a:t>(22-23)</a:t>
                      </a:r>
                      <a:endParaRPr sz="16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$42,000-$47,271</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$46,134-$53,093</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415016761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8"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94" name="Google Shape;194;p28"/>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5" name="Google Shape;195;p28"/>
          <p:cNvGraphicFramePr/>
          <p:nvPr>
            <p:extLst>
              <p:ext uri="{D42A27DB-BD31-4B8C-83A1-F6EECF244321}">
                <p14:modId xmlns:p14="http://schemas.microsoft.com/office/powerpoint/2010/main" val="1350093810"/>
              </p:ext>
            </p:extLst>
          </p:nvPr>
        </p:nvGraphicFramePr>
        <p:xfrm>
          <a:off x="363415" y="2105213"/>
          <a:ext cx="8470400" cy="2390575"/>
        </p:xfrm>
        <a:graphic>
          <a:graphicData uri="http://schemas.openxmlformats.org/drawingml/2006/table">
            <a:tbl>
              <a:tblPr>
                <a:noFill/>
                <a:tableStyleId>{D3550DD1-B60D-4C1D-8FDE-1AF1CCA6EF91}</a:tableStyleId>
              </a:tblPr>
              <a:tblGrid>
                <a:gridCol w="2369394">
                  <a:extLst>
                    <a:ext uri="{9D8B030D-6E8A-4147-A177-3AD203B41FA5}">
                      <a16:colId xmlns:a16="http://schemas.microsoft.com/office/drawing/2014/main" val="20000"/>
                    </a:ext>
                  </a:extLst>
                </a:gridCol>
                <a:gridCol w="1711856">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dirty="0">
                          <a:solidFill>
                            <a:srgbClr val="272D41"/>
                          </a:solidFill>
                          <a:latin typeface="Calibri"/>
                          <a:ea typeface="Calibri"/>
                          <a:cs typeface="Calibri"/>
                          <a:sym typeface="Calibri"/>
                        </a:rPr>
                        <a:t>MA </a:t>
                      </a:r>
                      <a:r>
                        <a:rPr lang="en-US" sz="2400" b="1" u="none" strike="noStrike" cap="none" dirty="0" err="1">
                          <a:solidFill>
                            <a:srgbClr val="272D41"/>
                          </a:solidFill>
                          <a:latin typeface="Calibri"/>
                          <a:ea typeface="Calibri"/>
                          <a:cs typeface="Calibri"/>
                          <a:sym typeface="Calibri"/>
                        </a:rPr>
                        <a:t>yr</a:t>
                      </a:r>
                      <a:r>
                        <a:rPr lang="en-US" sz="2400" b="1" u="none" strike="noStrike" cap="none" dirty="0">
                          <a:solidFill>
                            <a:srgbClr val="272D41"/>
                          </a:solidFill>
                          <a:latin typeface="Calibri"/>
                          <a:ea typeface="Calibri"/>
                          <a:cs typeface="Calibri"/>
                          <a:sym typeface="Calibri"/>
                        </a:rPr>
                        <a:t> 15</a:t>
                      </a:r>
                      <a:endParaRPr sz="2400" u="none" strike="noStrike" cap="none"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Greeley-Evans School District 6 </a:t>
                      </a:r>
                      <a:r>
                        <a:rPr lang="en-US" sz="1600" b="1" dirty="0">
                          <a:solidFill>
                            <a:schemeClr val="dk2"/>
                          </a:solidFill>
                          <a:latin typeface="Calibri"/>
                          <a:ea typeface="Calibri"/>
                          <a:cs typeface="Calibri"/>
                          <a:sym typeface="Calibri"/>
                        </a:rPr>
                        <a:t>(23-24)</a:t>
                      </a:r>
                      <a:endParaRPr sz="16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$48,000-$51,691</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$54,970-$59,198</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$59,197-$63,749</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$75,745-$85,697</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Weld RE-4 School District </a:t>
                      </a:r>
                      <a:r>
                        <a:rPr lang="en-US" sz="1600" b="1" dirty="0">
                          <a:solidFill>
                            <a:schemeClr val="dk2"/>
                          </a:solidFill>
                          <a:latin typeface="Calibri"/>
                          <a:ea typeface="Calibri"/>
                          <a:cs typeface="Calibri"/>
                          <a:sym typeface="Calibri"/>
                        </a:rPr>
                        <a:t>(22-23)</a:t>
                      </a:r>
                      <a:endParaRPr sz="16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$42,000-$47,271</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$46,134-$53,093</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$51,924-$59,485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$66,139-$75,770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96" name="Google Shape;196;p28"/>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185 days </a:t>
            </a:r>
            <a:r>
              <a:rPr lang="en-US" sz="2400" dirty="0">
                <a:solidFill>
                  <a:srgbClr val="7030A0"/>
                </a:solidFill>
                <a:latin typeface="Arial"/>
                <a:ea typeface="Arial"/>
                <a:cs typeface="Arial"/>
                <a:sym typeface="Arial"/>
              </a:rPr>
              <a:t>contract → </a:t>
            </a:r>
            <a:r>
              <a:rPr lang="en-US" sz="2400" dirty="0">
                <a:solidFill>
                  <a:srgbClr val="7030A0"/>
                </a:solidFill>
              </a:rPr>
              <a:t>$72,700 </a:t>
            </a:r>
            <a:r>
              <a:rPr lang="en-US" sz="2400" dirty="0">
                <a:solidFill>
                  <a:srgbClr val="7030A0"/>
                </a:solidFill>
                <a:latin typeface="Arial"/>
                <a:ea typeface="Arial"/>
                <a:cs typeface="Arial"/>
                <a:sym typeface="Arial"/>
              </a:rPr>
              <a:t>= </a:t>
            </a:r>
            <a:r>
              <a:rPr lang="en-US" sz="2400" dirty="0">
                <a:solidFill>
                  <a:srgbClr val="7030A0"/>
                </a:solidFill>
              </a:rPr>
              <a:t>$49.12</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aphicFrame>
        <p:nvGraphicFramePr>
          <p:cNvPr id="202" name="Google Shape;202;p29"/>
          <p:cNvGraphicFramePr/>
          <p:nvPr>
            <p:extLst>
              <p:ext uri="{D42A27DB-BD31-4B8C-83A1-F6EECF244321}">
                <p14:modId xmlns:p14="http://schemas.microsoft.com/office/powerpoint/2010/main" val="1910126958"/>
              </p:ext>
            </p:extLst>
          </p:nvPr>
        </p:nvGraphicFramePr>
        <p:xfrm>
          <a:off x="342900" y="1919467"/>
          <a:ext cx="8490025" cy="2994848"/>
        </p:xfrm>
        <a:graphic>
          <a:graphicData uri="http://schemas.openxmlformats.org/drawingml/2006/table">
            <a:tbl>
              <a:tblPr>
                <a:noFill/>
                <a:tableStyleId>{D3550DD1-B60D-4C1D-8FDE-1AF1CCA6EF91}</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601375">
                  <a:extLst>
                    <a:ext uri="{9D8B030D-6E8A-4147-A177-3AD203B41FA5}">
                      <a16:colId xmlns:a16="http://schemas.microsoft.com/office/drawing/2014/main" val="20002"/>
                    </a:ext>
                  </a:extLst>
                </a:gridCol>
                <a:gridCol w="1482375">
                  <a:extLst>
                    <a:ext uri="{9D8B030D-6E8A-4147-A177-3AD203B41FA5}">
                      <a16:colId xmlns:a16="http://schemas.microsoft.com/office/drawing/2014/main" val="20003"/>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Maximum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Asst. Principal – High School</a:t>
                      </a:r>
                      <a:endParaRPr sz="2400" b="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210-220</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$86,198</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$135,958</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dirty="0">
                          <a:solidFill>
                            <a:srgbClr val="002060"/>
                          </a:solidFill>
                          <a:latin typeface="Calibri"/>
                          <a:ea typeface="Calibri"/>
                          <a:cs typeface="Calibri"/>
                          <a:sym typeface="Calibri"/>
                        </a:rPr>
                        <a:t>Chief Academic Officer </a:t>
                      </a:r>
                      <a:endParaRPr sz="2400" u="none" strike="noStrike" cap="none" dirty="0">
                        <a:solidFill>
                          <a:srgbClr val="FF000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000" dirty="0">
                          <a:solidFill>
                            <a:schemeClr val="dk1"/>
                          </a:solidFill>
                        </a:rPr>
                        <a:t>260</a:t>
                      </a:r>
                      <a:endParaRPr dirty="0"/>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$112,741</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u="none" strike="noStrike" cap="none" dirty="0">
                          <a:solidFill>
                            <a:schemeClr val="dk1"/>
                          </a:solidFill>
                          <a:latin typeface="Arial"/>
                          <a:ea typeface="Arial"/>
                          <a:cs typeface="Arial"/>
                          <a:sym typeface="Arial"/>
                        </a:rPr>
                        <a:t>$162,273</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Principal – High School</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210-220</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$109,767</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$169,888</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23975">
                <a:tc>
                  <a:txBody>
                    <a:bodyPr/>
                    <a:lstStyle/>
                    <a:p>
                      <a:pPr marL="0" marR="0" lvl="0" indent="0" algn="l" rtl="0">
                        <a:lnSpc>
                          <a:spcPct val="90000"/>
                        </a:lnSpc>
                        <a:spcBef>
                          <a:spcPts val="0"/>
                        </a:spcBef>
                        <a:spcAft>
                          <a:spcPts val="0"/>
                        </a:spcAft>
                        <a:buNone/>
                      </a:pPr>
                      <a:r>
                        <a:rPr lang="en-US" sz="2400" b="1" u="none" strike="noStrike" cap="none">
                          <a:solidFill>
                            <a:srgbClr val="002060"/>
                          </a:solidFill>
                          <a:latin typeface="Calibri"/>
                          <a:ea typeface="Calibri"/>
                          <a:cs typeface="Calibri"/>
                          <a:sym typeface="Calibri"/>
                        </a:rPr>
                        <a:t>Asst. Superintendent </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000" dirty="0">
                          <a:solidFill>
                            <a:schemeClr val="dk1"/>
                          </a:solidFill>
                        </a:rPr>
                        <a:t>260</a:t>
                      </a:r>
                      <a:endParaRPr dirty="0"/>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$146,442</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$215,128</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03" name="Google Shape;203;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4" name="Google Shape;204;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5" name="Google Shape;205;p29"/>
          <p:cNvSpPr txBox="1"/>
          <p:nvPr/>
        </p:nvSpPr>
        <p:spPr>
          <a:xfrm>
            <a:off x="180050" y="6067651"/>
            <a:ext cx="2928910"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a:solidFill>
                  <a:srgbClr val="272D41"/>
                </a:solidFill>
                <a:latin typeface="Arial"/>
                <a:ea typeface="Arial"/>
                <a:cs typeface="Arial"/>
                <a:sym typeface="Arial"/>
              </a:rPr>
              <a:t>* </a:t>
            </a:r>
            <a:r>
              <a:rPr lang="en-US" sz="2000" b="0" i="0" u="none" strike="noStrike" cap="none">
                <a:solidFill>
                  <a:srgbClr val="272D41"/>
                </a:solidFill>
                <a:latin typeface="Calibri"/>
                <a:ea typeface="Calibri"/>
                <a:cs typeface="Calibri"/>
                <a:sym typeface="Calibri"/>
              </a:rPr>
              <a:t>Classroom Teacher Calendar</a:t>
            </a:r>
            <a:r>
              <a:rPr lang="en-US" sz="2000" b="0" i="0" u="none" strike="noStrike" cap="none">
                <a:solidFill>
                  <a:srgbClr val="272D41"/>
                </a:solidFill>
                <a:latin typeface="Arial"/>
                <a:ea typeface="Arial"/>
                <a:cs typeface="Arial"/>
                <a:sym typeface="Arial"/>
              </a:rPr>
              <a:t>: </a:t>
            </a:r>
            <a:r>
              <a:rPr lang="en-US" sz="2000">
                <a:solidFill>
                  <a:srgbClr val="272D41"/>
                </a:solidFill>
              </a:rPr>
              <a:t>185 days</a:t>
            </a:r>
            <a:endParaRPr/>
          </a:p>
        </p:txBody>
      </p:sp>
      <p:sp>
        <p:nvSpPr>
          <p:cNvPr id="206" name="Google Shape;206;p29"/>
          <p:cNvSpPr txBox="1"/>
          <p:nvPr/>
        </p:nvSpPr>
        <p:spPr>
          <a:xfrm>
            <a:off x="2832100" y="6067651"/>
            <a:ext cx="5678292"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030A0"/>
              </a:buClr>
              <a:buSzPts val="2000"/>
              <a:buFont typeface="Arial"/>
              <a:buNone/>
            </a:pPr>
            <a:r>
              <a:rPr lang="en-US" sz="2000" dirty="0">
                <a:solidFill>
                  <a:srgbClr val="7030A0"/>
                </a:solidFill>
              </a:rPr>
              <a:t>210 days </a:t>
            </a:r>
            <a:r>
              <a:rPr lang="en-US" sz="2000" dirty="0">
                <a:solidFill>
                  <a:srgbClr val="7030A0"/>
                </a:solidFill>
                <a:latin typeface="Arial"/>
                <a:ea typeface="Arial"/>
                <a:cs typeface="Arial"/>
                <a:sym typeface="Arial"/>
              </a:rPr>
              <a:t>contract → </a:t>
            </a:r>
            <a:r>
              <a:rPr lang="en-US" sz="2000" dirty="0">
                <a:solidFill>
                  <a:srgbClr val="7030A0"/>
                </a:solidFill>
              </a:rPr>
              <a:t>$90,000 </a:t>
            </a:r>
            <a:r>
              <a:rPr lang="en-US" sz="2000" dirty="0">
                <a:solidFill>
                  <a:srgbClr val="7030A0"/>
                </a:solidFill>
                <a:latin typeface="Arial"/>
                <a:ea typeface="Arial"/>
                <a:cs typeface="Arial"/>
                <a:sym typeface="Arial"/>
              </a:rPr>
              <a:t>= $53.57/hr.</a:t>
            </a:r>
            <a:endParaRPr dirty="0"/>
          </a:p>
          <a:p>
            <a:pPr marL="0" marR="0" lvl="0" indent="0" algn="ctr" rtl="0">
              <a:spcBef>
                <a:spcPts val="0"/>
              </a:spcBef>
              <a:spcAft>
                <a:spcPts val="0"/>
              </a:spcAft>
              <a:buNone/>
            </a:pPr>
            <a:r>
              <a:rPr lang="en-US" sz="2000" dirty="0">
                <a:solidFill>
                  <a:srgbClr val="7030A0"/>
                </a:solidFill>
              </a:rPr>
              <a:t>260 days </a:t>
            </a:r>
            <a:r>
              <a:rPr lang="en-US" sz="2000" dirty="0">
                <a:solidFill>
                  <a:srgbClr val="7030A0"/>
                </a:solidFill>
                <a:latin typeface="Arial"/>
                <a:ea typeface="Arial"/>
                <a:cs typeface="Arial"/>
                <a:sym typeface="Arial"/>
              </a:rPr>
              <a:t>contract → </a:t>
            </a:r>
            <a:r>
              <a:rPr lang="en-US" sz="2000" dirty="0">
                <a:solidFill>
                  <a:srgbClr val="7030A0"/>
                </a:solidFill>
              </a:rPr>
              <a:t>$112,000</a:t>
            </a:r>
            <a:r>
              <a:rPr lang="en-US" sz="2000" dirty="0">
                <a:solidFill>
                  <a:srgbClr val="7030A0"/>
                </a:solidFill>
                <a:latin typeface="Arial"/>
                <a:ea typeface="Arial"/>
                <a:cs typeface="Arial"/>
                <a:sym typeface="Arial"/>
              </a:rPr>
              <a:t> = </a:t>
            </a:r>
            <a:r>
              <a:rPr lang="en-US" sz="2000" dirty="0">
                <a:solidFill>
                  <a:srgbClr val="7030A0"/>
                </a:solidFill>
              </a:rPr>
              <a:t>$53.84/</a:t>
            </a:r>
            <a:r>
              <a:rPr lang="en-US" sz="2000" dirty="0">
                <a:solidFill>
                  <a:srgbClr val="7030A0"/>
                </a:solidFill>
                <a:latin typeface="Arial"/>
                <a:ea typeface="Arial"/>
                <a:cs typeface="Arial"/>
                <a:sym typeface="Arial"/>
              </a:rPr>
              <a:t>hr.</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3" name="Google Shape;213;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dirty="0">
                <a:solidFill>
                  <a:srgbClr val="272D41"/>
                </a:solidFill>
              </a:rPr>
              <a:t>T</a:t>
            </a:r>
            <a:r>
              <a:rPr lang="en-US" sz="4770" dirty="0">
                <a:solidFill>
                  <a:srgbClr val="272D41"/>
                </a:solidFill>
              </a:rPr>
              <a:t>otal Rewards</a:t>
            </a:r>
            <a:endParaRPr dirty="0">
              <a:solidFill>
                <a:srgbClr val="272D41"/>
              </a:solidFill>
            </a:endParaRPr>
          </a:p>
        </p:txBody>
      </p:sp>
      <p:sp>
        <p:nvSpPr>
          <p:cNvPr id="214" name="Google Shape;214;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5" name="Google Shape;215;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6" name="Google Shape;216;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17" name="Google Shape;217;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18" name="Google Shape;218;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19" name="Google Shape;219;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0" name="Google Shape;220;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4" name="Google Shape;224;p30"/>
          <p:cNvSpPr txBox="1"/>
          <p:nvPr/>
        </p:nvSpPr>
        <p:spPr>
          <a:xfrm>
            <a:off x="3925935" y="1995628"/>
            <a:ext cx="117037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LARGE</a:t>
            </a:r>
            <a:endParaRPr/>
          </a:p>
          <a:p>
            <a:pPr marL="0" marR="0" lvl="0" indent="0" algn="l" rtl="0">
              <a:spcBef>
                <a:spcPts val="0"/>
              </a:spcBef>
              <a:spcAft>
                <a:spcPts val="0"/>
              </a:spcAft>
              <a:buNone/>
            </a:pPr>
            <a:r>
              <a:rPr lang="en-US" sz="1000" b="1">
                <a:solidFill>
                  <a:schemeClr val="dk1"/>
                </a:solidFill>
                <a:latin typeface="Arial"/>
                <a:ea typeface="Arial"/>
                <a:cs typeface="Arial"/>
                <a:sym typeface="Arial"/>
              </a:rPr>
              <a:t>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 debate, or band</a:t>
            </a:r>
            <a:endParaRPr/>
          </a:p>
        </p:txBody>
      </p:sp>
      <p:sp>
        <p:nvSpPr>
          <p:cNvPr id="225" name="Google Shape;225;p30"/>
          <p:cNvSpPr txBox="1"/>
          <p:nvPr/>
        </p:nvSpPr>
        <p:spPr>
          <a:xfrm>
            <a:off x="2919579" y="3885444"/>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SMALL 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robotics club or yearbook</a:t>
            </a:r>
            <a:endParaRPr/>
          </a:p>
        </p:txBody>
      </p:sp>
      <p:sp>
        <p:nvSpPr>
          <p:cNvPr id="226" name="Google Shape;226;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$1,154-$6,405</a:t>
            </a:r>
            <a:endParaRPr dirty="0"/>
          </a:p>
        </p:txBody>
      </p:sp>
      <p:sp>
        <p:nvSpPr>
          <p:cNvPr id="227" name="Google Shape;227;p30"/>
          <p:cNvSpPr txBox="1"/>
          <p:nvPr/>
        </p:nvSpPr>
        <p:spPr>
          <a:xfrm>
            <a:off x="3876200" y="3246122"/>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$1,050-$4,516</a:t>
            </a:r>
            <a:endParaRPr dirty="0"/>
          </a:p>
        </p:txBody>
      </p:sp>
      <p:pic>
        <p:nvPicPr>
          <p:cNvPr id="228" name="Google Shape;228;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29" name="Google Shape;229;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1045</Words>
  <Application>Microsoft Office PowerPoint</Application>
  <PresentationFormat>On-screen Show (4:3)</PresentationFormat>
  <Paragraphs>109</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Tahoma</vt:lpstr>
      <vt:lpstr>Arial</vt:lpstr>
      <vt:lpstr>Calibri</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Allie Bolter</cp:lastModifiedBy>
  <cp:revision>5</cp:revision>
  <dcterms:modified xsi:type="dcterms:W3CDTF">2023-06-10T14:09:16Z</dcterms:modified>
</cp:coreProperties>
</file>