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5B7BDD-B870-43C9-B282-AF089F697C21}">
  <a:tblStyle styleId="{D25B7BDD-B870-43C9-B282-AF089F697C2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83" autoAdjust="0"/>
    <p:restoredTop sz="80374" autoAdjust="0"/>
  </p:normalViewPr>
  <p:slideViewPr>
    <p:cSldViewPr snapToGrid="0" showGuides="1">
      <p:cViewPr varScale="1">
        <p:scale>
          <a:sx n="86" d="100"/>
          <a:sy n="86" d="100"/>
        </p:scale>
        <p:origin x="34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9.8.23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9.8.23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9.8.23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9.8.23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9.8.23 with 23-24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dirty="0">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5631228"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dirty="0">
                <a:solidFill>
                  <a:srgbClr val="272D41"/>
                </a:solidFill>
              </a:rPr>
              <a:t>Teacher Salaries</a:t>
            </a:r>
            <a:br>
              <a:rPr lang="en-US" sz="3959" b="1" dirty="0">
                <a:latin typeface="Calibri"/>
                <a:ea typeface="Calibri"/>
                <a:cs typeface="Calibri"/>
                <a:sym typeface="Calibri"/>
              </a:rPr>
            </a:br>
            <a:r>
              <a:rPr lang="en-US" sz="3240" dirty="0">
                <a:solidFill>
                  <a:srgbClr val="272D41"/>
                </a:solidFill>
                <a:latin typeface="Calibri"/>
                <a:ea typeface="Calibri"/>
                <a:cs typeface="Calibri"/>
                <a:sym typeface="Calibri"/>
              </a:rPr>
              <a:t>school-year</a:t>
            </a:r>
            <a:r>
              <a:rPr lang="en-US" sz="3240" b="1" dirty="0">
                <a:solidFill>
                  <a:srgbClr val="272D41"/>
                </a:solidFill>
                <a:latin typeface="Calibri"/>
                <a:ea typeface="Calibri"/>
                <a:cs typeface="Calibri"/>
                <a:sym typeface="Calibri"/>
              </a:rPr>
              <a:t> contracts</a:t>
            </a:r>
            <a:endParaRPr dirty="0"/>
          </a:p>
        </p:txBody>
      </p:sp>
      <p:graphicFrame>
        <p:nvGraphicFramePr>
          <p:cNvPr id="177" name="Google Shape;177;p26"/>
          <p:cNvGraphicFramePr/>
          <p:nvPr>
            <p:extLst>
              <p:ext uri="{D42A27DB-BD31-4B8C-83A1-F6EECF244321}">
                <p14:modId xmlns:p14="http://schemas.microsoft.com/office/powerpoint/2010/main" val="2457909906"/>
              </p:ext>
            </p:extLst>
          </p:nvPr>
        </p:nvGraphicFramePr>
        <p:xfrm>
          <a:off x="363415" y="2105213"/>
          <a:ext cx="4089832" cy="1476175"/>
        </p:xfrm>
        <a:graphic>
          <a:graphicData uri="http://schemas.openxmlformats.org/drawingml/2006/table">
            <a:tbl>
              <a:tblPr>
                <a:noFill/>
                <a:tableStyleId>{D25B7BDD-B870-43C9-B282-AF089F697C21}</a:tableStyleId>
              </a:tblPr>
              <a:tblGrid>
                <a:gridCol w="2618200">
                  <a:extLst>
                    <a:ext uri="{9D8B030D-6E8A-4147-A177-3AD203B41FA5}">
                      <a16:colId xmlns:a16="http://schemas.microsoft.com/office/drawing/2014/main" val="20000"/>
                    </a:ext>
                  </a:extLst>
                </a:gridCol>
                <a:gridCol w="1471632">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St. </a:t>
                      </a:r>
                      <a:r>
                        <a:rPr lang="en-US" sz="2400" b="1" dirty="0" err="1">
                          <a:solidFill>
                            <a:schemeClr val="dk2"/>
                          </a:solidFill>
                          <a:latin typeface="Calibri"/>
                          <a:ea typeface="Calibri"/>
                          <a:cs typeface="Calibri"/>
                          <a:sym typeface="Calibri"/>
                        </a:rPr>
                        <a:t>Vrain</a:t>
                      </a:r>
                      <a:r>
                        <a:rPr lang="en-US" sz="2400" b="1" dirty="0">
                          <a:solidFill>
                            <a:schemeClr val="dk2"/>
                          </a:solidFill>
                          <a:latin typeface="Calibri"/>
                          <a:ea typeface="Calibri"/>
                          <a:cs typeface="Calibri"/>
                          <a:sym typeface="Calibri"/>
                        </a:rPr>
                        <a:t> Valley School District </a:t>
                      </a:r>
                      <a:r>
                        <a:rPr lang="en-US" b="1" dirty="0">
                          <a:solidFill>
                            <a:schemeClr val="dk2"/>
                          </a:solidFill>
                          <a:latin typeface="Calibri"/>
                          <a:ea typeface="Calibri"/>
                          <a:cs typeface="Calibri"/>
                          <a:sym typeface="Calibri"/>
                        </a:rPr>
                        <a:t>(23-24)</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$57,000-$61,275</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$59,000 </a:t>
            </a:r>
            <a:r>
              <a:rPr lang="en-US" sz="2400" dirty="0">
                <a:solidFill>
                  <a:srgbClr val="7030A0"/>
                </a:solidFill>
                <a:latin typeface="Arial"/>
                <a:ea typeface="Arial"/>
                <a:cs typeface="Arial"/>
                <a:sym typeface="Arial"/>
              </a:rPr>
              <a:t>= </a:t>
            </a:r>
            <a:r>
              <a:rPr lang="en-US" sz="2400" dirty="0">
                <a:solidFill>
                  <a:srgbClr val="7030A0"/>
                </a:solidFill>
              </a:rPr>
              <a:t>$39.65</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pic>
        <p:nvPicPr>
          <p:cNvPr id="2" name="Picture 1" descr="Brand Guidelines and Logos – St. Vrain Valley Schools">
            <a:extLst>
              <a:ext uri="{FF2B5EF4-FFF2-40B4-BE49-F238E27FC236}">
                <a16:creationId xmlns:a16="http://schemas.microsoft.com/office/drawing/2014/main" id="{C7F74145-07B9-14E9-68DA-12290C905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520" y="306122"/>
            <a:ext cx="2335228" cy="10989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graphicFrame>
        <p:nvGraphicFramePr>
          <p:cNvPr id="186" name="Google Shape;186;p27"/>
          <p:cNvGraphicFramePr/>
          <p:nvPr>
            <p:extLst>
              <p:ext uri="{D42A27DB-BD31-4B8C-83A1-F6EECF244321}">
                <p14:modId xmlns:p14="http://schemas.microsoft.com/office/powerpoint/2010/main" val="3219128364"/>
              </p:ext>
            </p:extLst>
          </p:nvPr>
        </p:nvGraphicFramePr>
        <p:xfrm>
          <a:off x="351539" y="2213997"/>
          <a:ext cx="5538621" cy="1476175"/>
        </p:xfrm>
        <a:graphic>
          <a:graphicData uri="http://schemas.openxmlformats.org/drawingml/2006/table">
            <a:tbl>
              <a:tblPr>
                <a:noFill/>
                <a:tableStyleId>{D25B7BDD-B870-43C9-B282-AF089F697C21}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57371">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St. </a:t>
                      </a:r>
                      <a:r>
                        <a:rPr lang="en-US" sz="2400" b="1" dirty="0" err="1">
                          <a:solidFill>
                            <a:schemeClr val="dk2"/>
                          </a:solidFill>
                          <a:latin typeface="Calibri"/>
                          <a:ea typeface="Calibri"/>
                          <a:cs typeface="Calibri"/>
                          <a:sym typeface="Calibri"/>
                        </a:rPr>
                        <a:t>Vrain</a:t>
                      </a:r>
                      <a:r>
                        <a:rPr lang="en-US" sz="2400" b="1" dirty="0">
                          <a:solidFill>
                            <a:schemeClr val="dk2"/>
                          </a:solidFill>
                          <a:latin typeface="Calibri"/>
                          <a:ea typeface="Calibri"/>
                          <a:cs typeface="Calibri"/>
                          <a:sym typeface="Calibri"/>
                        </a:rPr>
                        <a:t> Valley School District </a:t>
                      </a:r>
                      <a:r>
                        <a:rPr lang="en-US" b="1" dirty="0">
                          <a:solidFill>
                            <a:schemeClr val="dk2"/>
                          </a:solidFill>
                          <a:latin typeface="Calibri"/>
                          <a:ea typeface="Calibri"/>
                          <a:cs typeface="Calibri"/>
                          <a:sym typeface="Calibri"/>
                        </a:rPr>
                        <a:t>(23-24)</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$57,000-$60,275</a:t>
                      </a:r>
                      <a:endParaRPr sz="18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$63,300-$68,565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$66,000 </a:t>
            </a:r>
            <a:r>
              <a:rPr lang="en-US" sz="2400" dirty="0">
                <a:solidFill>
                  <a:srgbClr val="7030A0"/>
                </a:solidFill>
                <a:latin typeface="Arial"/>
                <a:ea typeface="Arial"/>
                <a:cs typeface="Arial"/>
                <a:sym typeface="Arial"/>
              </a:rPr>
              <a:t>= </a:t>
            </a:r>
            <a:r>
              <a:rPr lang="en-US" sz="2400" dirty="0">
                <a:solidFill>
                  <a:srgbClr val="7030A0"/>
                </a:solidFill>
              </a:rPr>
              <a:t>$44.35</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
        <p:nvSpPr>
          <p:cNvPr id="4" name="Google Shape;176;p26">
            <a:extLst>
              <a:ext uri="{FF2B5EF4-FFF2-40B4-BE49-F238E27FC236}">
                <a16:creationId xmlns:a16="http://schemas.microsoft.com/office/drawing/2014/main" id="{8E5D02D9-59CD-EFCC-281E-BECE96D99229}"/>
              </a:ext>
            </a:extLst>
          </p:cNvPr>
          <p:cNvSpPr txBox="1">
            <a:spLocks/>
          </p:cNvSpPr>
          <p:nvPr/>
        </p:nvSpPr>
        <p:spPr>
          <a:xfrm>
            <a:off x="11289" y="446146"/>
            <a:ext cx="5631228" cy="1524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770"/>
            </a:pPr>
            <a:r>
              <a:rPr lang="en-US" sz="4770">
                <a:solidFill>
                  <a:srgbClr val="272D41"/>
                </a:solidFill>
              </a:rPr>
              <a:t>Teacher Salaries</a:t>
            </a:r>
            <a:br>
              <a:rPr lang="en-US" sz="3959">
                <a:latin typeface="Calibri"/>
                <a:ea typeface="Calibri"/>
                <a:cs typeface="Calibri"/>
                <a:sym typeface="Calibri"/>
              </a:rPr>
            </a:br>
            <a:r>
              <a:rPr lang="en-US" sz="3240">
                <a:solidFill>
                  <a:srgbClr val="272D41"/>
                </a:solidFill>
                <a:latin typeface="Calibri"/>
                <a:ea typeface="Calibri"/>
                <a:cs typeface="Calibri"/>
                <a:sym typeface="Calibri"/>
              </a:rPr>
              <a:t>school-year contracts</a:t>
            </a:r>
            <a:endParaRPr lang="en-US" dirty="0"/>
          </a:p>
        </p:txBody>
      </p:sp>
      <p:pic>
        <p:nvPicPr>
          <p:cNvPr id="5" name="Picture 4" descr="Brand Guidelines and Logos – St. Vrain Valley Schools">
            <a:extLst>
              <a:ext uri="{FF2B5EF4-FFF2-40B4-BE49-F238E27FC236}">
                <a16:creationId xmlns:a16="http://schemas.microsoft.com/office/drawing/2014/main" id="{641A9677-9950-ABD5-C108-41CDD971B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520" y="306122"/>
            <a:ext cx="2335228" cy="10989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graphicFrame>
        <p:nvGraphicFramePr>
          <p:cNvPr id="195" name="Google Shape;195;p28"/>
          <p:cNvGraphicFramePr/>
          <p:nvPr>
            <p:extLst>
              <p:ext uri="{D42A27DB-BD31-4B8C-83A1-F6EECF244321}">
                <p14:modId xmlns:p14="http://schemas.microsoft.com/office/powerpoint/2010/main" val="3186120268"/>
              </p:ext>
            </p:extLst>
          </p:nvPr>
        </p:nvGraphicFramePr>
        <p:xfrm>
          <a:off x="363415" y="2105213"/>
          <a:ext cx="8470400" cy="1476175"/>
        </p:xfrm>
        <a:graphic>
          <a:graphicData uri="http://schemas.openxmlformats.org/drawingml/2006/table">
            <a:tbl>
              <a:tblPr>
                <a:noFill/>
                <a:tableStyleId>{D25B7BDD-B870-43C9-B282-AF089F697C21}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St. </a:t>
                      </a:r>
                      <a:r>
                        <a:rPr lang="en-US" sz="2400" b="1" dirty="0" err="1">
                          <a:solidFill>
                            <a:schemeClr val="dk2"/>
                          </a:solidFill>
                          <a:latin typeface="Calibri"/>
                          <a:ea typeface="Calibri"/>
                          <a:cs typeface="Calibri"/>
                          <a:sym typeface="Calibri"/>
                        </a:rPr>
                        <a:t>Vrain</a:t>
                      </a:r>
                      <a:r>
                        <a:rPr lang="en-US" sz="2400" b="1" dirty="0">
                          <a:solidFill>
                            <a:schemeClr val="dk2"/>
                          </a:solidFill>
                          <a:latin typeface="Calibri"/>
                          <a:ea typeface="Calibri"/>
                          <a:cs typeface="Calibri"/>
                          <a:sym typeface="Calibri"/>
                        </a:rPr>
                        <a:t> Valley School District </a:t>
                      </a:r>
                      <a:r>
                        <a:rPr lang="en-US" b="1" dirty="0">
                          <a:solidFill>
                            <a:schemeClr val="dk2"/>
                          </a:solidFill>
                          <a:latin typeface="Calibri"/>
                          <a:ea typeface="Calibri"/>
                          <a:cs typeface="Calibri"/>
                          <a:sym typeface="Calibri"/>
                        </a:rPr>
                        <a:t>(23-24)</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$57,000-$61,275</a:t>
                      </a:r>
                      <a:endParaRPr sz="18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$63,300-$68,565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$68,795-$75,650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$87,655-$95,575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$91,000 </a:t>
            </a:r>
            <a:r>
              <a:rPr lang="en-US" sz="2400" dirty="0">
                <a:solidFill>
                  <a:srgbClr val="7030A0"/>
                </a:solidFill>
                <a:latin typeface="Arial"/>
                <a:ea typeface="Arial"/>
                <a:cs typeface="Arial"/>
                <a:sym typeface="Arial"/>
              </a:rPr>
              <a:t>= </a:t>
            </a:r>
            <a:r>
              <a:rPr lang="en-US" sz="2400" dirty="0">
                <a:solidFill>
                  <a:srgbClr val="7030A0"/>
                </a:solidFill>
              </a:rPr>
              <a:t>$61.16</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
        <p:nvSpPr>
          <p:cNvPr id="6" name="Google Shape;176;p26">
            <a:extLst>
              <a:ext uri="{FF2B5EF4-FFF2-40B4-BE49-F238E27FC236}">
                <a16:creationId xmlns:a16="http://schemas.microsoft.com/office/drawing/2014/main" id="{D2DC44E3-8086-08D1-8617-B955CDA7DF2F}"/>
              </a:ext>
            </a:extLst>
          </p:cNvPr>
          <p:cNvSpPr txBox="1">
            <a:spLocks noGrp="1"/>
          </p:cNvSpPr>
          <p:nvPr>
            <p:ph type="title"/>
          </p:nvPr>
        </p:nvSpPr>
        <p:spPr>
          <a:xfrm>
            <a:off x="11289" y="446146"/>
            <a:ext cx="5631228"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dirty="0">
                <a:solidFill>
                  <a:srgbClr val="272D41"/>
                </a:solidFill>
              </a:rPr>
              <a:t>Teacher Salaries</a:t>
            </a:r>
            <a:br>
              <a:rPr lang="en-US" sz="3959" b="1" dirty="0">
                <a:latin typeface="Calibri"/>
                <a:ea typeface="Calibri"/>
                <a:cs typeface="Calibri"/>
                <a:sym typeface="Calibri"/>
              </a:rPr>
            </a:br>
            <a:r>
              <a:rPr lang="en-US" sz="3240" dirty="0">
                <a:solidFill>
                  <a:srgbClr val="272D41"/>
                </a:solidFill>
                <a:latin typeface="Calibri"/>
                <a:ea typeface="Calibri"/>
                <a:cs typeface="Calibri"/>
                <a:sym typeface="Calibri"/>
              </a:rPr>
              <a:t>school-year</a:t>
            </a:r>
            <a:r>
              <a:rPr lang="en-US" sz="3240" b="1" dirty="0">
                <a:solidFill>
                  <a:srgbClr val="272D41"/>
                </a:solidFill>
                <a:latin typeface="Calibri"/>
                <a:ea typeface="Calibri"/>
                <a:cs typeface="Calibri"/>
                <a:sym typeface="Calibri"/>
              </a:rPr>
              <a:t> contracts</a:t>
            </a:r>
            <a:endParaRPr dirty="0"/>
          </a:p>
        </p:txBody>
      </p:sp>
      <p:pic>
        <p:nvPicPr>
          <p:cNvPr id="7" name="Picture 6" descr="Brand Guidelines and Logos – St. Vrain Valley Schools">
            <a:extLst>
              <a:ext uri="{FF2B5EF4-FFF2-40B4-BE49-F238E27FC236}">
                <a16:creationId xmlns:a16="http://schemas.microsoft.com/office/drawing/2014/main" id="{61ECB700-CFB2-FFBB-8C80-7BF8D674C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520" y="306122"/>
            <a:ext cx="2335228" cy="10989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347830906"/>
              </p:ext>
            </p:extLst>
          </p:nvPr>
        </p:nvGraphicFramePr>
        <p:xfrm>
          <a:off x="342900" y="1919467"/>
          <a:ext cx="8458225" cy="3518823"/>
        </p:xfrm>
        <a:graphic>
          <a:graphicData uri="http://schemas.openxmlformats.org/drawingml/2006/table">
            <a:tbl>
              <a:tblPr>
                <a:noFill/>
                <a:tableStyleId>{D25B7BDD-B870-43C9-B282-AF089F697C21}</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u="none" strike="noStrike" cap="none" dirty="0">
                          <a:solidFill>
                            <a:schemeClr val="dk1"/>
                          </a:solidFill>
                          <a:latin typeface="Arial"/>
                          <a:ea typeface="Arial"/>
                          <a:cs typeface="Arial"/>
                          <a:sym typeface="Arial"/>
                        </a:rPr>
                        <a:t>215 days </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$106,596</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$147,205</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dirty="0">
                          <a:solidFill>
                            <a:srgbClr val="002060"/>
                          </a:solidFill>
                          <a:latin typeface="Calibri"/>
                          <a:ea typeface="Calibri"/>
                          <a:cs typeface="Calibri"/>
                          <a:sym typeface="Calibri"/>
                        </a:rPr>
                        <a:t>Director of Nutrition Services</a:t>
                      </a:r>
                      <a:endParaRPr sz="2400" u="none" strike="noStrike" cap="none" dirty="0">
                        <a:solidFill>
                          <a:srgbClr val="FF000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248 days </a:t>
                      </a:r>
                      <a:endParaRPr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$106,596</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$147,205</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u="none" strike="noStrike" cap="none" dirty="0">
                          <a:solidFill>
                            <a:schemeClr val="dk1"/>
                          </a:solidFill>
                          <a:latin typeface="Arial"/>
                          <a:ea typeface="Arial"/>
                          <a:cs typeface="Arial"/>
                          <a:sym typeface="Arial"/>
                        </a:rPr>
                        <a:t>225 days </a:t>
                      </a: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$112,708</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$155,644</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248 days </a:t>
                      </a:r>
                      <a:endParaRPr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$173,327</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$239,356</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Deputy Superintendent</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90000"/>
                        </a:lnSpc>
                        <a:spcBef>
                          <a:spcPts val="0"/>
                        </a:spcBef>
                        <a:spcAft>
                          <a:spcPts val="0"/>
                        </a:spcAft>
                        <a:buClr>
                          <a:schemeClr val="dk1"/>
                        </a:buClr>
                        <a:buSzTx/>
                        <a:buFont typeface="Arial"/>
                        <a:buNone/>
                        <a:tabLst/>
                        <a:defRPr/>
                      </a:pPr>
                      <a:r>
                        <a:rPr lang="en-US" sz="2000" dirty="0">
                          <a:solidFill>
                            <a:schemeClr val="dk1"/>
                          </a:solidFill>
                        </a:rPr>
                        <a:t>248 days </a:t>
                      </a:r>
                      <a:endParaRPr lang="en-US" sz="2000"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$208,955</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$288,557</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sp>
        <p:nvSpPr>
          <p:cNvPr id="205" name="Google Shape;205;p29"/>
          <p:cNvSpPr txBox="1"/>
          <p:nvPr/>
        </p:nvSpPr>
        <p:spPr>
          <a:xfrm>
            <a:off x="180050" y="6067651"/>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186 days</a:t>
            </a:r>
            <a:endParaRPr/>
          </a:p>
        </p:txBody>
      </p:sp>
      <p:sp>
        <p:nvSpPr>
          <p:cNvPr id="206" name="Google Shape;206;p29"/>
          <p:cNvSpPr txBox="1"/>
          <p:nvPr/>
        </p:nvSpPr>
        <p:spPr>
          <a:xfrm>
            <a:off x="3108960" y="5821471"/>
            <a:ext cx="5508112"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2000"/>
              <a:buFont typeface="Arial"/>
              <a:buNone/>
            </a:pPr>
            <a:r>
              <a:rPr lang="en-US" sz="2000" dirty="0">
                <a:solidFill>
                  <a:srgbClr val="7030A0"/>
                </a:solidFill>
              </a:rPr>
              <a:t>215 days </a:t>
            </a:r>
            <a:r>
              <a:rPr lang="en-US" sz="2000" dirty="0">
                <a:solidFill>
                  <a:srgbClr val="7030A0"/>
                </a:solidFill>
                <a:latin typeface="Arial"/>
                <a:ea typeface="Arial"/>
                <a:cs typeface="Arial"/>
                <a:sym typeface="Arial"/>
              </a:rPr>
              <a:t>contract → </a:t>
            </a:r>
            <a:r>
              <a:rPr lang="en-US" sz="2000" dirty="0">
                <a:solidFill>
                  <a:srgbClr val="7030A0"/>
                </a:solidFill>
              </a:rPr>
              <a:t>$125,000 </a:t>
            </a:r>
            <a:r>
              <a:rPr lang="en-US" sz="2000" dirty="0">
                <a:solidFill>
                  <a:srgbClr val="7030A0"/>
                </a:solidFill>
                <a:latin typeface="Arial"/>
                <a:ea typeface="Arial"/>
                <a:cs typeface="Arial"/>
                <a:sym typeface="Arial"/>
              </a:rPr>
              <a:t>= $</a:t>
            </a:r>
            <a:r>
              <a:rPr lang="en-US" sz="2000" dirty="0">
                <a:solidFill>
                  <a:srgbClr val="7030A0"/>
                </a:solidFill>
              </a:rPr>
              <a:t>72</a:t>
            </a:r>
            <a:r>
              <a:rPr lang="en-US" sz="2000" dirty="0">
                <a:solidFill>
                  <a:srgbClr val="7030A0"/>
                </a:solidFill>
                <a:latin typeface="Arial"/>
                <a:ea typeface="Arial"/>
                <a:cs typeface="Arial"/>
                <a:sym typeface="Arial"/>
              </a:rPr>
              <a:t>.67/hr.</a:t>
            </a:r>
            <a:endParaRPr dirty="0"/>
          </a:p>
          <a:p>
            <a:pPr marL="0" marR="0" lvl="0" indent="0" algn="ctr" rtl="0">
              <a:spcBef>
                <a:spcPts val="0"/>
              </a:spcBef>
              <a:spcAft>
                <a:spcPts val="0"/>
              </a:spcAft>
              <a:buNone/>
            </a:pPr>
            <a:r>
              <a:rPr lang="en-US" sz="2000" dirty="0">
                <a:solidFill>
                  <a:srgbClr val="7030A0"/>
                </a:solidFill>
              </a:rPr>
              <a:t>248 days </a:t>
            </a:r>
            <a:r>
              <a:rPr lang="en-US" sz="2000" dirty="0">
                <a:solidFill>
                  <a:srgbClr val="7030A0"/>
                </a:solidFill>
                <a:latin typeface="Arial"/>
                <a:ea typeface="Arial"/>
                <a:cs typeface="Arial"/>
                <a:sym typeface="Arial"/>
              </a:rPr>
              <a:t>contract → </a:t>
            </a:r>
            <a:r>
              <a:rPr lang="en-US" sz="2000" dirty="0">
                <a:solidFill>
                  <a:srgbClr val="7030A0"/>
                </a:solidFill>
              </a:rPr>
              <a:t>$245,000 </a:t>
            </a:r>
            <a:r>
              <a:rPr lang="en-US" sz="2000" dirty="0">
                <a:solidFill>
                  <a:srgbClr val="7030A0"/>
                </a:solidFill>
                <a:latin typeface="Arial"/>
                <a:ea typeface="Arial"/>
                <a:cs typeface="Arial"/>
                <a:sym typeface="Arial"/>
              </a:rPr>
              <a:t>= </a:t>
            </a:r>
            <a:r>
              <a:rPr lang="en-US" sz="2000" dirty="0">
                <a:solidFill>
                  <a:srgbClr val="7030A0"/>
                </a:solidFill>
              </a:rPr>
              <a:t>$142.44/</a:t>
            </a:r>
            <a:r>
              <a:rPr lang="en-US" sz="2000" dirty="0">
                <a:solidFill>
                  <a:srgbClr val="7030A0"/>
                </a:solidFill>
                <a:latin typeface="Arial"/>
                <a:ea typeface="Arial"/>
                <a:cs typeface="Arial"/>
                <a:sym typeface="Arial"/>
              </a:rPr>
              <a:t>hr.</a:t>
            </a:r>
            <a:endParaRPr dirty="0"/>
          </a:p>
        </p:txBody>
      </p:sp>
      <p:pic>
        <p:nvPicPr>
          <p:cNvPr id="3" name="Picture 2" descr="Brand Guidelines and Logos – St. Vrain Valley Schools">
            <a:extLst>
              <a:ext uri="{FF2B5EF4-FFF2-40B4-BE49-F238E27FC236}">
                <a16:creationId xmlns:a16="http://schemas.microsoft.com/office/drawing/2014/main" id="{AA7B0CB4-7521-3FF5-7DBA-E7CF4531E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722" y="191175"/>
            <a:ext cx="2335228" cy="10989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dirty="0">
                <a:solidFill>
                  <a:srgbClr val="272D41"/>
                </a:solidFill>
              </a:rPr>
              <a:t>T</a:t>
            </a:r>
            <a:r>
              <a:rPr lang="en-US" sz="4770" dirty="0">
                <a:solidFill>
                  <a:srgbClr val="272D41"/>
                </a:solidFill>
              </a:rPr>
              <a:t>otal Rewards</a:t>
            </a:r>
            <a:endParaRPr dirty="0">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$3,700-$12,800</a:t>
            </a:r>
            <a:endParaRPr dirty="0"/>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$1,300 -$3,900</a:t>
            </a:r>
            <a:endParaRPr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1015</Words>
  <Application>Microsoft Office PowerPoint</Application>
  <PresentationFormat>On-screen Show (4:3)</PresentationFormat>
  <Paragraphs>103</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PowerPoint Presentation</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9</cp:revision>
  <dcterms:modified xsi:type="dcterms:W3CDTF">2023-09-11T18:14:58Z</dcterms:modified>
</cp:coreProperties>
</file>