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25B7BDD-B870-43C9-B282-AF089F697C21}">
  <a:tblStyle styleId="{D25B7BDD-B870-43C9-B282-AF089F697C2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83" autoAdjust="0"/>
    <p:restoredTop sz="80374" autoAdjust="0"/>
  </p:normalViewPr>
  <p:slideViewPr>
    <p:cSldViewPr snapToGrid="0" showGuides="1">
      <p:cViewPr varScale="1">
        <p:scale>
          <a:sx n="81" d="100"/>
          <a:sy n="81" d="100"/>
        </p:scale>
        <p:origin x="90"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6.9.23 with 22-24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6.9.23 with 22-24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2" name="Google Shape;182;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6.9.23 with 22-24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1" name="Google Shape;191;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6.9.23 with 22-24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“If you would like to help lots of teachers, and therefore hundreds of students per year, by supporting the building and all the teachers’ work in the building, consider becoming an administrator or direct a STEM innovation center.</a:t>
            </a:r>
            <a:endParaRPr b="1" dirty="0"/>
          </a:p>
          <a:p>
            <a:pPr marL="0" lvl="0" indent="0" algn="l" rtl="0">
              <a:spcBef>
                <a:spcPts val="0"/>
              </a:spcBef>
              <a:spcAft>
                <a:spcPts val="0"/>
              </a:spcAft>
              <a:buClr>
                <a:schemeClr val="dk1"/>
              </a:buClr>
              <a:buSzPts val="1200"/>
              <a:buFont typeface="Calibri"/>
              <a:buNone/>
            </a:pPr>
            <a:r>
              <a:rPr lang="en-US" b="0" dirty="0"/>
              <a:t>After several years of teaching experience, you can move into administration if you like. </a:t>
            </a:r>
            <a:endParaRPr dirty="0"/>
          </a:p>
          <a:p>
            <a:pPr marL="0" lvl="0" indent="0" algn="l" rtl="0">
              <a:spcBef>
                <a:spcPts val="0"/>
              </a:spcBef>
              <a:spcAft>
                <a:spcPts val="0"/>
              </a:spcAft>
              <a:buClr>
                <a:schemeClr val="dk1"/>
              </a:buClr>
              <a:buSzPts val="1200"/>
              <a:buFont typeface="Calibri"/>
              <a:buNone/>
            </a:pPr>
            <a:r>
              <a:rPr lang="en-US" b="0" dirty="0"/>
              <a:t>These contracts are a bit longer: 225 Days is 45 / 52 weeks per year. Plus, you still have leave (annual, sick, bereavement, etc..) during the 45 weeks.“</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1" dirty="0"/>
              <a:t>Side point</a:t>
            </a:r>
            <a:r>
              <a:rPr lang="en-US" b="0" dirty="0"/>
              <a:t>: It’s good to have people with a range of backgrounds in administration and it’s less common to have STEM since there are fewer STEM teachers, they are in high demand, and those that are there often don’t have a formal STEM background.</a:t>
            </a:r>
            <a:endParaRPr dirty="0"/>
          </a:p>
          <a:p>
            <a:pPr marL="0" lvl="0" indent="0" algn="l" rtl="0">
              <a:spcBef>
                <a:spcPts val="0"/>
              </a:spcBef>
              <a:spcAft>
                <a:spcPts val="0"/>
              </a:spcAft>
              <a:buNone/>
            </a:pPr>
            <a:endParaRPr dirty="0"/>
          </a:p>
        </p:txBody>
      </p:sp>
      <p:sp>
        <p:nvSpPr>
          <p:cNvPr id="200" name="Google Shape;20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6.9.23 with 22-24 salaries </a:t>
            </a: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0" name="Google Shape;210;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76" name="Google Shape;176;p26"/>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793175858"/>
              </p:ext>
            </p:extLst>
          </p:nvPr>
        </p:nvGraphicFramePr>
        <p:xfrm>
          <a:off x="363415" y="2105213"/>
          <a:ext cx="4081250" cy="1476175"/>
        </p:xfrm>
        <a:graphic>
          <a:graphicData uri="http://schemas.openxmlformats.org/drawingml/2006/table">
            <a:tbl>
              <a:tblPr>
                <a:noFill/>
                <a:tableStyleId>{D25B7BDD-B870-43C9-B282-AF089F697C21}</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Boulder Valley School District </a:t>
                      </a:r>
                      <a:r>
                        <a:rPr lang="en-US" sz="1400" b="1" dirty="0">
                          <a:solidFill>
                            <a:schemeClr val="dk2"/>
                          </a:solidFill>
                          <a:latin typeface="Calibri"/>
                          <a:ea typeface="Calibri"/>
                          <a:cs typeface="Calibri"/>
                          <a:sym typeface="Calibri"/>
                        </a:rPr>
                        <a:t>(22-23)</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$50,731-$59,755</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78" name="Google Shape;178;p26"/>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186 days </a:t>
            </a:r>
            <a:r>
              <a:rPr lang="en-US" sz="2400" dirty="0">
                <a:solidFill>
                  <a:srgbClr val="7030A0"/>
                </a:solidFill>
                <a:latin typeface="Arial"/>
                <a:ea typeface="Arial"/>
                <a:cs typeface="Arial"/>
                <a:sym typeface="Arial"/>
              </a:rPr>
              <a:t>contract → </a:t>
            </a:r>
            <a:r>
              <a:rPr lang="en-US" sz="2400" dirty="0">
                <a:solidFill>
                  <a:srgbClr val="7030A0"/>
                </a:solidFill>
              </a:rPr>
              <a:t>$55,500 </a:t>
            </a:r>
            <a:r>
              <a:rPr lang="en-US" sz="2400" dirty="0">
                <a:solidFill>
                  <a:srgbClr val="7030A0"/>
                </a:solidFill>
                <a:latin typeface="Arial"/>
                <a:ea typeface="Arial"/>
                <a:cs typeface="Arial"/>
                <a:sym typeface="Arial"/>
              </a:rPr>
              <a:t>= </a:t>
            </a:r>
            <a:r>
              <a:rPr lang="en-US" sz="2400" dirty="0">
                <a:solidFill>
                  <a:srgbClr val="7030A0"/>
                </a:solidFill>
              </a:rPr>
              <a:t>$37.30</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7"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85" name="Google Shape;185;p27"/>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6" name="Google Shape;186;p27"/>
          <p:cNvGraphicFramePr/>
          <p:nvPr>
            <p:extLst>
              <p:ext uri="{D42A27DB-BD31-4B8C-83A1-F6EECF244321}">
                <p14:modId xmlns:p14="http://schemas.microsoft.com/office/powerpoint/2010/main" val="2118444916"/>
              </p:ext>
            </p:extLst>
          </p:nvPr>
        </p:nvGraphicFramePr>
        <p:xfrm>
          <a:off x="363415" y="2105213"/>
          <a:ext cx="5544300" cy="1476175"/>
        </p:xfrm>
        <a:graphic>
          <a:graphicData uri="http://schemas.openxmlformats.org/drawingml/2006/table">
            <a:tbl>
              <a:tblPr>
                <a:noFill/>
                <a:tableStyleId>{D25B7BDD-B870-43C9-B282-AF089F697C21}</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Boulder Valley School District </a:t>
                      </a:r>
                      <a:r>
                        <a:rPr lang="en-US" sz="1400" b="1" dirty="0">
                          <a:solidFill>
                            <a:schemeClr val="dk2"/>
                          </a:solidFill>
                          <a:latin typeface="Calibri"/>
                          <a:ea typeface="Calibri"/>
                          <a:cs typeface="Calibri"/>
                          <a:sym typeface="Calibri"/>
                        </a:rPr>
                        <a:t>(22-23)</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$50,731-$59,755</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$54,375-$64,050</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87" name="Google Shape;187;p27"/>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186 days </a:t>
            </a:r>
            <a:r>
              <a:rPr lang="en-US" sz="2400">
                <a:solidFill>
                  <a:srgbClr val="7030A0"/>
                </a:solidFill>
                <a:latin typeface="Arial"/>
                <a:ea typeface="Arial"/>
                <a:cs typeface="Arial"/>
                <a:sym typeface="Arial"/>
              </a:rPr>
              <a:t>contract → </a:t>
            </a:r>
            <a:r>
              <a:rPr lang="en-US" sz="2400">
                <a:solidFill>
                  <a:srgbClr val="7030A0"/>
                </a:solidFill>
              </a:rPr>
              <a:t>$61,000 </a:t>
            </a:r>
            <a:r>
              <a:rPr lang="en-US" sz="2400">
                <a:solidFill>
                  <a:srgbClr val="7030A0"/>
                </a:solidFill>
                <a:latin typeface="Arial"/>
                <a:ea typeface="Arial"/>
                <a:cs typeface="Arial"/>
                <a:sym typeface="Arial"/>
              </a:rPr>
              <a:t>= </a:t>
            </a:r>
            <a:r>
              <a:rPr lang="en-US" sz="2400">
                <a:solidFill>
                  <a:srgbClr val="7030A0"/>
                </a:solidFill>
              </a:rPr>
              <a:t>$40.99</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8"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94" name="Google Shape;194;p28"/>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5" name="Google Shape;195;p28"/>
          <p:cNvGraphicFramePr/>
          <p:nvPr>
            <p:extLst>
              <p:ext uri="{D42A27DB-BD31-4B8C-83A1-F6EECF244321}">
                <p14:modId xmlns:p14="http://schemas.microsoft.com/office/powerpoint/2010/main" val="2442607474"/>
              </p:ext>
            </p:extLst>
          </p:nvPr>
        </p:nvGraphicFramePr>
        <p:xfrm>
          <a:off x="363415" y="2105213"/>
          <a:ext cx="8470400" cy="1476175"/>
        </p:xfrm>
        <a:graphic>
          <a:graphicData uri="http://schemas.openxmlformats.org/drawingml/2006/table">
            <a:tbl>
              <a:tblPr>
                <a:noFill/>
                <a:tableStyleId>{D25B7BDD-B870-43C9-B282-AF089F697C21}</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Boulder Valley School District </a:t>
                      </a:r>
                      <a:r>
                        <a:rPr lang="en-US" sz="1400" b="1" dirty="0">
                          <a:solidFill>
                            <a:schemeClr val="dk2"/>
                          </a:solidFill>
                          <a:latin typeface="Calibri"/>
                          <a:ea typeface="Calibri"/>
                          <a:cs typeface="Calibri"/>
                          <a:sym typeface="Calibri"/>
                        </a:rPr>
                        <a:t>(22-23)</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$50,731-$59,755</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$54,375-$64,050</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$70,082-$92,358</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$77,375-$115,375</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96" name="Google Shape;196;p28"/>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186 days </a:t>
            </a:r>
            <a:r>
              <a:rPr lang="en-US" sz="2400" dirty="0">
                <a:solidFill>
                  <a:srgbClr val="7030A0"/>
                </a:solidFill>
                <a:latin typeface="Arial"/>
                <a:ea typeface="Arial"/>
                <a:cs typeface="Arial"/>
                <a:sym typeface="Arial"/>
              </a:rPr>
              <a:t>contract → </a:t>
            </a:r>
            <a:r>
              <a:rPr lang="en-US" sz="2400" dirty="0">
                <a:solidFill>
                  <a:srgbClr val="7030A0"/>
                </a:solidFill>
              </a:rPr>
              <a:t>$100,000 </a:t>
            </a:r>
            <a:r>
              <a:rPr lang="en-US" sz="2400" dirty="0">
                <a:solidFill>
                  <a:srgbClr val="7030A0"/>
                </a:solidFill>
                <a:latin typeface="Arial"/>
                <a:ea typeface="Arial"/>
                <a:cs typeface="Arial"/>
                <a:sym typeface="Arial"/>
              </a:rPr>
              <a:t>= </a:t>
            </a:r>
            <a:r>
              <a:rPr lang="en-US" sz="2400" dirty="0">
                <a:solidFill>
                  <a:srgbClr val="7030A0"/>
                </a:solidFill>
              </a:rPr>
              <a:t>$67.20</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aphicFrame>
        <p:nvGraphicFramePr>
          <p:cNvPr id="202" name="Google Shape;202;p29"/>
          <p:cNvGraphicFramePr/>
          <p:nvPr>
            <p:extLst>
              <p:ext uri="{D42A27DB-BD31-4B8C-83A1-F6EECF244321}">
                <p14:modId xmlns:p14="http://schemas.microsoft.com/office/powerpoint/2010/main" val="2781077754"/>
              </p:ext>
            </p:extLst>
          </p:nvPr>
        </p:nvGraphicFramePr>
        <p:xfrm>
          <a:off x="342900" y="1919467"/>
          <a:ext cx="8458225" cy="3518823"/>
        </p:xfrm>
        <a:graphic>
          <a:graphicData uri="http://schemas.openxmlformats.org/drawingml/2006/table">
            <a:tbl>
              <a:tblPr>
                <a:noFill/>
                <a:tableStyleId>{D25B7BDD-B870-43C9-B282-AF089F697C21}</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1569575">
                  <a:extLst>
                    <a:ext uri="{9D8B030D-6E8A-4147-A177-3AD203B41FA5}">
                      <a16:colId xmlns:a16="http://schemas.microsoft.com/office/drawing/2014/main" val="20002"/>
                    </a:ext>
                  </a:extLst>
                </a:gridCol>
                <a:gridCol w="1482375">
                  <a:extLst>
                    <a:ext uri="{9D8B030D-6E8A-4147-A177-3AD203B41FA5}">
                      <a16:colId xmlns:a16="http://schemas.microsoft.com/office/drawing/2014/main" val="20003"/>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Maximum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Asst. Principal – High School</a:t>
                      </a:r>
                      <a:endParaRPr sz="2400" b="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u="none" strike="noStrike" cap="none" dirty="0">
                          <a:solidFill>
                            <a:schemeClr val="dk1"/>
                          </a:solidFill>
                          <a:latin typeface="Arial"/>
                          <a:ea typeface="Arial"/>
                          <a:cs typeface="Arial"/>
                          <a:sym typeface="Arial"/>
                        </a:rPr>
                        <a:t>210 days </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$97,191</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$145,786</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dirty="0">
                          <a:solidFill>
                            <a:srgbClr val="002060"/>
                          </a:solidFill>
                          <a:latin typeface="Calibri"/>
                          <a:ea typeface="Calibri"/>
                          <a:cs typeface="Calibri"/>
                          <a:sym typeface="Calibri"/>
                        </a:rPr>
                        <a:t>Legal Counsel</a:t>
                      </a:r>
                      <a:endParaRPr sz="2400" u="none" strike="noStrike" cap="none" dirty="0">
                        <a:solidFill>
                          <a:srgbClr val="FF000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000" dirty="0">
                          <a:solidFill>
                            <a:schemeClr val="dk1"/>
                          </a:solidFill>
                        </a:rPr>
                        <a:t>261 days </a:t>
                      </a:r>
                      <a:endParaRPr dirty="0"/>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$128,030</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$207,047</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Principal – High School</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u="none" strike="noStrike" cap="none" dirty="0">
                          <a:solidFill>
                            <a:schemeClr val="dk1"/>
                          </a:solidFill>
                          <a:latin typeface="Arial"/>
                          <a:ea typeface="Arial"/>
                          <a:cs typeface="Arial"/>
                          <a:sym typeface="Arial"/>
                        </a:rPr>
                        <a:t>230 days </a:t>
                      </a: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u="none" strike="noStrike" cap="none" dirty="0">
                          <a:solidFill>
                            <a:schemeClr val="dk1"/>
                          </a:solidFill>
                          <a:latin typeface="Arial"/>
                          <a:ea typeface="Arial"/>
                          <a:cs typeface="Arial"/>
                          <a:sym typeface="Arial"/>
                        </a:rPr>
                        <a:t>$118,264</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$178,135</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23975">
                <a:tc>
                  <a:txBody>
                    <a:bodyPr/>
                    <a:lstStyle/>
                    <a:p>
                      <a:pPr marL="0" marR="0" lvl="0" indent="0" algn="l" rtl="0">
                        <a:lnSpc>
                          <a:spcPct val="90000"/>
                        </a:lnSpc>
                        <a:spcBef>
                          <a:spcPts val="0"/>
                        </a:spcBef>
                        <a:spcAft>
                          <a:spcPts val="0"/>
                        </a:spcAft>
                        <a:buNone/>
                      </a:pPr>
                      <a:r>
                        <a:rPr lang="en-US" sz="2400" b="1" u="none" strike="noStrike" cap="none">
                          <a:solidFill>
                            <a:srgbClr val="002060"/>
                          </a:solidFill>
                          <a:latin typeface="Calibri"/>
                          <a:ea typeface="Calibri"/>
                          <a:cs typeface="Calibri"/>
                          <a:sym typeface="Calibri"/>
                        </a:rPr>
                        <a:t>Asst. Superintendent </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000" dirty="0">
                          <a:solidFill>
                            <a:schemeClr val="dk1"/>
                          </a:solidFill>
                        </a:rPr>
                        <a:t>261 days </a:t>
                      </a:r>
                      <a:endParaRPr dirty="0"/>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$128,030</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$207,047</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23975">
                <a:tc>
                  <a:txBody>
                    <a:bodyPr/>
                    <a:lstStyle/>
                    <a:p>
                      <a:pPr marL="0" marR="0" lvl="0" indent="0" algn="l" rtl="0">
                        <a:lnSpc>
                          <a:spcPct val="90000"/>
                        </a:lnSpc>
                        <a:spcBef>
                          <a:spcPts val="0"/>
                        </a:spcBef>
                        <a:spcAft>
                          <a:spcPts val="0"/>
                        </a:spcAft>
                        <a:buNone/>
                      </a:pPr>
                      <a:r>
                        <a:rPr lang="en-US" sz="2400" b="1" u="none" strike="noStrike" cap="none" dirty="0">
                          <a:solidFill>
                            <a:srgbClr val="002060"/>
                          </a:solidFill>
                          <a:latin typeface="Calibri"/>
                          <a:ea typeface="Calibri"/>
                          <a:cs typeface="Calibri"/>
                          <a:sym typeface="Calibri"/>
                        </a:rPr>
                        <a:t>Deputy Superintendent</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90000"/>
                        </a:lnSpc>
                        <a:spcBef>
                          <a:spcPts val="0"/>
                        </a:spcBef>
                        <a:spcAft>
                          <a:spcPts val="0"/>
                        </a:spcAft>
                        <a:buClr>
                          <a:schemeClr val="dk1"/>
                        </a:buClr>
                        <a:buSzTx/>
                        <a:buFont typeface="Arial"/>
                        <a:buNone/>
                        <a:tabLst/>
                        <a:defRPr/>
                      </a:pPr>
                      <a:r>
                        <a:rPr lang="en-US" sz="2000" dirty="0">
                          <a:solidFill>
                            <a:schemeClr val="dk1"/>
                          </a:solidFill>
                        </a:rPr>
                        <a:t>261 days </a:t>
                      </a:r>
                      <a:endParaRPr lang="en-US" sz="2000" dirty="0"/>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$149,891</a:t>
                      </a:r>
                      <a:endParaRPr sz="2000" dirty="0">
                        <a:solidFill>
                          <a:schemeClr val="dk1"/>
                        </a:solidFil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$224,836</a:t>
                      </a:r>
                      <a:endParaRPr sz="2000" dirty="0">
                        <a:solidFill>
                          <a:schemeClr val="dk1"/>
                        </a:solidFil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03" name="Google Shape;203;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a:solidFill>
                  <a:srgbClr val="272D41"/>
                </a:solidFill>
              </a:rPr>
              <a:t>Administrator Salaries</a:t>
            </a:r>
            <a:br>
              <a:rPr lang="en-US" sz="4770" b="1">
                <a:solidFill>
                  <a:srgbClr val="272D41"/>
                </a:solidFill>
              </a:rPr>
            </a:br>
            <a:endParaRPr>
              <a:solidFill>
                <a:srgbClr val="17365D"/>
              </a:solidFill>
              <a:latin typeface="Calibri"/>
              <a:ea typeface="Calibri"/>
              <a:cs typeface="Calibri"/>
              <a:sym typeface="Calibri"/>
            </a:endParaRPr>
          </a:p>
        </p:txBody>
      </p:sp>
      <p:pic>
        <p:nvPicPr>
          <p:cNvPr id="204" name="Google Shape;204;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5" name="Google Shape;205;p29"/>
          <p:cNvSpPr txBox="1"/>
          <p:nvPr/>
        </p:nvSpPr>
        <p:spPr>
          <a:xfrm>
            <a:off x="180050" y="6067651"/>
            <a:ext cx="2928910"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a:solidFill>
                  <a:srgbClr val="272D41"/>
                </a:solidFill>
                <a:latin typeface="Arial"/>
                <a:ea typeface="Arial"/>
                <a:cs typeface="Arial"/>
                <a:sym typeface="Arial"/>
              </a:rPr>
              <a:t>* </a:t>
            </a:r>
            <a:r>
              <a:rPr lang="en-US" sz="2000" b="0" i="0" u="none" strike="noStrike" cap="none">
                <a:solidFill>
                  <a:srgbClr val="272D41"/>
                </a:solidFill>
                <a:latin typeface="Calibri"/>
                <a:ea typeface="Calibri"/>
                <a:cs typeface="Calibri"/>
                <a:sym typeface="Calibri"/>
              </a:rPr>
              <a:t>Classroom Teacher Calendar</a:t>
            </a:r>
            <a:r>
              <a:rPr lang="en-US" sz="2000" b="0" i="0" u="none" strike="noStrike" cap="none">
                <a:solidFill>
                  <a:srgbClr val="272D41"/>
                </a:solidFill>
                <a:latin typeface="Arial"/>
                <a:ea typeface="Arial"/>
                <a:cs typeface="Arial"/>
                <a:sym typeface="Arial"/>
              </a:rPr>
              <a:t>: </a:t>
            </a:r>
            <a:r>
              <a:rPr lang="en-US" sz="2000">
                <a:solidFill>
                  <a:srgbClr val="272D41"/>
                </a:solidFill>
              </a:rPr>
              <a:t>186 days</a:t>
            </a:r>
            <a:endParaRPr/>
          </a:p>
        </p:txBody>
      </p:sp>
      <p:sp>
        <p:nvSpPr>
          <p:cNvPr id="206" name="Google Shape;206;p29"/>
          <p:cNvSpPr txBox="1"/>
          <p:nvPr/>
        </p:nvSpPr>
        <p:spPr>
          <a:xfrm>
            <a:off x="3108960" y="5821471"/>
            <a:ext cx="5508112"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030A0"/>
              </a:buClr>
              <a:buSzPts val="2000"/>
              <a:buFont typeface="Arial"/>
              <a:buNone/>
            </a:pPr>
            <a:r>
              <a:rPr lang="en-US" sz="2000" dirty="0">
                <a:solidFill>
                  <a:srgbClr val="7030A0"/>
                </a:solidFill>
              </a:rPr>
              <a:t>210 days </a:t>
            </a:r>
            <a:r>
              <a:rPr lang="en-US" sz="2000" dirty="0">
                <a:solidFill>
                  <a:srgbClr val="7030A0"/>
                </a:solidFill>
                <a:latin typeface="Arial"/>
                <a:ea typeface="Arial"/>
                <a:cs typeface="Arial"/>
                <a:sym typeface="Arial"/>
              </a:rPr>
              <a:t>contract → </a:t>
            </a:r>
            <a:r>
              <a:rPr lang="en-US" sz="2000" dirty="0">
                <a:solidFill>
                  <a:srgbClr val="7030A0"/>
                </a:solidFill>
              </a:rPr>
              <a:t>$100,000 </a:t>
            </a:r>
            <a:r>
              <a:rPr lang="en-US" sz="2000" dirty="0">
                <a:solidFill>
                  <a:srgbClr val="7030A0"/>
                </a:solidFill>
                <a:latin typeface="Arial"/>
                <a:ea typeface="Arial"/>
                <a:cs typeface="Arial"/>
                <a:sym typeface="Arial"/>
              </a:rPr>
              <a:t>= $59.52/hr.</a:t>
            </a:r>
            <a:endParaRPr dirty="0"/>
          </a:p>
          <a:p>
            <a:pPr marL="0" marR="0" lvl="0" indent="0" algn="ctr" rtl="0">
              <a:spcBef>
                <a:spcPts val="0"/>
              </a:spcBef>
              <a:spcAft>
                <a:spcPts val="0"/>
              </a:spcAft>
              <a:buNone/>
            </a:pPr>
            <a:r>
              <a:rPr lang="en-US" sz="2000" dirty="0">
                <a:solidFill>
                  <a:srgbClr val="7030A0"/>
                </a:solidFill>
              </a:rPr>
              <a:t>261 days </a:t>
            </a:r>
            <a:r>
              <a:rPr lang="en-US" sz="2000" dirty="0">
                <a:solidFill>
                  <a:srgbClr val="7030A0"/>
                </a:solidFill>
                <a:latin typeface="Arial"/>
                <a:ea typeface="Arial"/>
                <a:cs typeface="Arial"/>
                <a:sym typeface="Arial"/>
              </a:rPr>
              <a:t>contract → </a:t>
            </a:r>
            <a:r>
              <a:rPr lang="en-US" sz="2000" dirty="0">
                <a:solidFill>
                  <a:srgbClr val="7030A0"/>
                </a:solidFill>
              </a:rPr>
              <a:t>$200,000 </a:t>
            </a:r>
            <a:r>
              <a:rPr lang="en-US" sz="2000" dirty="0">
                <a:solidFill>
                  <a:srgbClr val="7030A0"/>
                </a:solidFill>
                <a:latin typeface="Arial"/>
                <a:ea typeface="Arial"/>
                <a:cs typeface="Arial"/>
                <a:sym typeface="Arial"/>
              </a:rPr>
              <a:t>= </a:t>
            </a:r>
            <a:r>
              <a:rPr lang="en-US" sz="2000" dirty="0">
                <a:solidFill>
                  <a:srgbClr val="7030A0"/>
                </a:solidFill>
              </a:rPr>
              <a:t>$95.76/</a:t>
            </a:r>
            <a:r>
              <a:rPr lang="en-US" sz="2000" dirty="0">
                <a:solidFill>
                  <a:srgbClr val="7030A0"/>
                </a:solidFill>
                <a:latin typeface="Arial"/>
                <a:ea typeface="Arial"/>
                <a:cs typeface="Arial"/>
                <a:sym typeface="Arial"/>
              </a:rPr>
              <a:t>hr.</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3" name="Google Shape;213;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4" name="Google Shape;214;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5" name="Google Shape;215;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6" name="Google Shape;216;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17" name="Google Shape;217;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18" name="Google Shape;218;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19" name="Google Shape;219;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0" name="Google Shape;220;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4" name="Google Shape;224;p30"/>
          <p:cNvSpPr txBox="1"/>
          <p:nvPr/>
        </p:nvSpPr>
        <p:spPr>
          <a:xfrm>
            <a:off x="3925935" y="1995628"/>
            <a:ext cx="117037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LARGE</a:t>
            </a:r>
            <a:endParaRPr/>
          </a:p>
          <a:p>
            <a:pPr marL="0" marR="0" lvl="0" indent="0" algn="l" rtl="0">
              <a:spcBef>
                <a:spcPts val="0"/>
              </a:spcBef>
              <a:spcAft>
                <a:spcPts val="0"/>
              </a:spcAft>
              <a:buNone/>
            </a:pPr>
            <a:r>
              <a:rPr lang="en-US" sz="1000" b="1">
                <a:solidFill>
                  <a:schemeClr val="dk1"/>
                </a:solidFill>
                <a:latin typeface="Arial"/>
                <a:ea typeface="Arial"/>
                <a:cs typeface="Arial"/>
                <a:sym typeface="Arial"/>
              </a:rPr>
              <a:t>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 debate, or band</a:t>
            </a:r>
            <a:endParaRPr/>
          </a:p>
        </p:txBody>
      </p:sp>
      <p:sp>
        <p:nvSpPr>
          <p:cNvPr id="225" name="Google Shape;225;p30"/>
          <p:cNvSpPr txBox="1"/>
          <p:nvPr/>
        </p:nvSpPr>
        <p:spPr>
          <a:xfrm>
            <a:off x="2919579" y="3885444"/>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SMALL 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robotics club or yearbook</a:t>
            </a:r>
            <a:endParaRPr/>
          </a:p>
        </p:txBody>
      </p:sp>
      <p:sp>
        <p:nvSpPr>
          <p:cNvPr id="226" name="Google Shape;226;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$1,600-$5,858</a:t>
            </a:r>
            <a:endParaRPr dirty="0"/>
          </a:p>
        </p:txBody>
      </p:sp>
      <p:sp>
        <p:nvSpPr>
          <p:cNvPr id="227" name="Google Shape;227;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$440-$5,278</a:t>
            </a:r>
            <a:endParaRPr dirty="0"/>
          </a:p>
        </p:txBody>
      </p:sp>
      <p:pic>
        <p:nvPicPr>
          <p:cNvPr id="228" name="Google Shape;228;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29" name="Google Shape;229;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1007</Words>
  <Application>Microsoft Office PowerPoint</Application>
  <PresentationFormat>On-screen Show (4:3)</PresentationFormat>
  <Paragraphs>103</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Calibri</vt:lpstr>
      <vt:lpstr>Tahoma</vt:lpstr>
      <vt:lpstr>Arial</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dc:creator>Allie</dc:creator>
  <cp:lastModifiedBy>Allie Bolter</cp:lastModifiedBy>
  <cp:revision>4</cp:revision>
  <dcterms:modified xsi:type="dcterms:W3CDTF">2023-06-22T21:03:06Z</dcterms:modified>
</cp:coreProperties>
</file>